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3"/>
  </p:notesMasterIdLst>
  <p:handoutMasterIdLst>
    <p:handoutMasterId r:id="rId14"/>
  </p:handoutMasterIdLst>
  <p:sldIdLst>
    <p:sldId id="256" r:id="rId2"/>
    <p:sldId id="296" r:id="rId3"/>
    <p:sldId id="307" r:id="rId4"/>
    <p:sldId id="278" r:id="rId5"/>
    <p:sldId id="266" r:id="rId6"/>
    <p:sldId id="300" r:id="rId7"/>
    <p:sldId id="298" r:id="rId8"/>
    <p:sldId id="281" r:id="rId9"/>
    <p:sldId id="282" r:id="rId10"/>
    <p:sldId id="306" r:id="rId11"/>
    <p:sldId id="309" r:id="rId12"/>
  </p:sldIdLst>
  <p:sldSz cx="9144000" cy="5715000" type="screen16x10"/>
  <p:notesSz cx="6858000" cy="9144000"/>
  <p:embeddedFontLst>
    <p:embeddedFont>
      <p:font typeface="Calibri" panose="020F0502020204030204" pitchFamily="34" charset="0"/>
      <p:regular r:id="rId15"/>
      <p:bold r:id="rId16"/>
      <p:italic r:id="rId17"/>
      <p:boldItalic r:id="rId18"/>
    </p:embeddedFont>
    <p:embeddedFont>
      <p:font typeface="Cambria" panose="02040503050406030204" pitchFamily="18" charset="0"/>
      <p:regular r:id="rId19"/>
      <p:bold r:id="rId20"/>
      <p:italic r:id="rId21"/>
      <p:boldItalic r:id="rId22"/>
    </p:embeddedFont>
    <p:embeddedFont>
      <p:font typeface="Roboto" panose="020000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0">
          <p15:clr>
            <a:srgbClr val="9AA0A6"/>
          </p15:clr>
        </p15:guide>
        <p15:guide id="2" pos="216">
          <p15:clr>
            <a:srgbClr val="9AA0A6"/>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htYRk9LGR1X0WZxmg3TObseI2ZQ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nneth Lawler" initials="K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3169"/>
    <a:srgbClr val="7D3169"/>
    <a:srgbClr val="00FF00"/>
    <a:srgbClr val="4AFF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9916F9-E809-482F-BE88-F541D571E4C7}" v="5" dt="2021-08-29T20:28:48.844"/>
  </p1510:revLst>
</p1510:revInfo>
</file>

<file path=ppt/tableStyles.xml><?xml version="1.0" encoding="utf-8"?>
<a:tblStyleLst xmlns:a="http://schemas.openxmlformats.org/drawingml/2006/main" def="{0C545735-E7DB-4A9A-9F96-0F508BB6CFB6}">
  <a:tblStyle styleId="{0C545735-E7DB-4A9A-9F96-0F508BB6CFB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7BA8E9C-897C-4054-9146-9F927AAE6B71}"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CECEC"/>
          </a:solidFill>
        </a:fill>
      </a:tcStyle>
    </a:wholeTbl>
    <a:band1H>
      <a:tcTxStyle/>
      <a:tcStyle>
        <a:tcBdr/>
        <a:fill>
          <a:solidFill>
            <a:srgbClr val="D6D6D6"/>
          </a:solidFill>
        </a:fill>
      </a:tcStyle>
    </a:band1H>
    <a:band2H>
      <a:tcTxStyle/>
      <a:tcStyle>
        <a:tcBdr/>
      </a:tcStyle>
    </a:band2H>
    <a:band1V>
      <a:tcTxStyle/>
      <a:tcStyle>
        <a:tcBdr/>
        <a:fill>
          <a:solidFill>
            <a:srgbClr val="D6D6D6"/>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4B0754B9-4003-46B3-B2B1-58C52E3FE4B0}"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AF2"/>
          </a:solidFill>
        </a:fill>
      </a:tcStyle>
    </a:wholeTbl>
    <a:band1H>
      <a:tcTxStyle/>
      <a:tcStyle>
        <a:tcBdr/>
        <a:fill>
          <a:solidFill>
            <a:srgbClr val="CFD3E3"/>
          </a:solidFill>
        </a:fill>
      </a:tcStyle>
    </a:band1H>
    <a:band2H>
      <a:tcTxStyle/>
      <a:tcStyle>
        <a:tcBdr/>
      </a:tcStyle>
    </a:band2H>
    <a:band1V>
      <a:tcTxStyle/>
      <a:tcStyle>
        <a:tcBdr/>
        <a:fill>
          <a:solidFill>
            <a:srgbClr val="CFD3E3"/>
          </a:solidFill>
        </a:fill>
      </a:tcStyle>
    </a:band1V>
    <a:band2V>
      <a:tcTxStyle/>
      <a:tcStyle>
        <a:tcBdr/>
      </a:tcStyle>
    </a:band2V>
    <a:lastCol>
      <a:tcTxStyle b="on" i="off">
        <a:font>
          <a:latin typeface="Calibri"/>
          <a:ea typeface="Calibri"/>
          <a:cs typeface="Calibri"/>
        </a:font>
        <a:schemeClr val="lt1"/>
      </a:tcTxStyle>
      <a:tcStyle>
        <a:tcBdr/>
        <a:fill>
          <a:solidFill>
            <a:schemeClr val="accent3"/>
          </a:solidFill>
        </a:fill>
      </a:tcStyle>
    </a:lastCol>
    <a:firstCol>
      <a:tcTxStyle b="on" i="off">
        <a:font>
          <a:latin typeface="Calibri"/>
          <a:ea typeface="Calibri"/>
          <a:cs typeface="Calibri"/>
        </a:font>
        <a:schemeClr val="lt1"/>
      </a:tcTxStyle>
      <a:tcStyle>
        <a:tcBdr/>
        <a:fill>
          <a:solidFill>
            <a:schemeClr val="accent3"/>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029" autoAdjust="0"/>
  </p:normalViewPr>
  <p:slideViewPr>
    <p:cSldViewPr snapToGrid="0">
      <p:cViewPr varScale="1">
        <p:scale>
          <a:sx n="84" d="100"/>
          <a:sy n="84" d="100"/>
        </p:scale>
        <p:origin x="302" y="36"/>
      </p:cViewPr>
      <p:guideLst>
        <p:guide orient="horz" pos="160"/>
        <p:guide pos="216"/>
      </p:guideLst>
    </p:cSldViewPr>
  </p:slideViewPr>
  <p:notesTextViewPr>
    <p:cViewPr>
      <p:scale>
        <a:sx n="100" d="100"/>
        <a:sy n="100" d="100"/>
      </p:scale>
      <p:origin x="0" y="0"/>
    </p:cViewPr>
  </p:notesTextViewPr>
  <p:sorterViewPr>
    <p:cViewPr>
      <p:scale>
        <a:sx n="124" d="100"/>
        <a:sy n="124" d="100"/>
      </p:scale>
      <p:origin x="0" y="0"/>
    </p:cViewPr>
  </p:sorterViewPr>
  <p:notesViewPr>
    <p:cSldViewPr snapToGrid="0">
      <p:cViewPr varScale="1">
        <p:scale>
          <a:sx n="53" d="100"/>
          <a:sy n="53" d="100"/>
        </p:scale>
        <p:origin x="2088" y="2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customschemas.google.com/relationships/presentationmetadata" Target="meta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94769B0-8063-EE44-AA74-020C344DE437}" type="datetimeFigureOut">
              <a:rPr lang="en-US" smtClean="0"/>
              <a:t>8/29/2021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51A006-C52B-6540-BA99-0DBD2E597ACD}" type="slidenum">
              <a:rPr lang="en-US" smtClean="0"/>
              <a:t>‹#›</a:t>
            </a:fld>
            <a:endParaRPr lang="en-US"/>
          </a:p>
        </p:txBody>
      </p:sp>
    </p:spTree>
    <p:extLst>
      <p:ext uri="{BB962C8B-B14F-4D97-AF65-F5344CB8AC3E}">
        <p14:creationId xmlns:p14="http://schemas.microsoft.com/office/powerpoint/2010/main" val="42528377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2765651"/>
      </p:ext>
    </p:extLst>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34:notes"/>
          <p:cNvSpPr txBox="1">
            <a:spLocks noGrp="1"/>
          </p:cNvSpPr>
          <p:nvPr>
            <p:ph type="body" idx="1"/>
          </p:nvPr>
        </p:nvSpPr>
        <p:spPr>
          <a:xfrm>
            <a:off x="685800" y="4343400"/>
            <a:ext cx="5486400" cy="4114800"/>
          </a:xfrm>
          <a:prstGeom prst="rect">
            <a:avLst/>
          </a:prstGeom>
        </p:spPr>
        <p:txBody>
          <a:bodyPr spcFirstLastPara="1" wrap="square" lIns="91417" tIns="45695" rIns="91417" bIns="45695" anchor="t" anchorCtr="0">
            <a:noAutofit/>
          </a:bodyPr>
          <a:lstStyle/>
          <a:p>
            <a:pPr marL="0" indent="0"/>
            <a:endParaRPr/>
          </a:p>
        </p:txBody>
      </p:sp>
      <p:sp>
        <p:nvSpPr>
          <p:cNvPr id="688" name="Google Shape;688;p3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49A95DA7-893E-4DCE-AD56-A75048DE657C}"/>
              </a:ext>
            </a:extLst>
          </p:cNvPr>
          <p:cNvSpPr>
            <a:spLocks noGrp="1"/>
          </p:cNvSpPr>
          <p:nvPr>
            <p:ph type="hdr" idx="2"/>
          </p:nvPr>
        </p:nvSpPr>
        <p:spPr/>
        <p:txBody>
          <a:bodyPr/>
          <a:lstStyle/>
          <a:p>
            <a:r>
              <a:rPr lang="en-US"/>
              <a:t>Fair Districts GA</a:t>
            </a:r>
          </a:p>
        </p:txBody>
      </p:sp>
      <p:sp>
        <p:nvSpPr>
          <p:cNvPr id="3" name="Footer Placeholder 2">
            <a:extLst>
              <a:ext uri="{FF2B5EF4-FFF2-40B4-BE49-F238E27FC236}">
                <a16:creationId xmlns:a16="http://schemas.microsoft.com/office/drawing/2014/main" id="{A6045621-06D6-485D-8D8C-D99A24D65D77}"/>
              </a:ext>
            </a:extLst>
          </p:cNvPr>
          <p:cNvSpPr>
            <a:spLocks noGrp="1"/>
          </p:cNvSpPr>
          <p:nvPr>
            <p:ph type="ftr" idx="11"/>
          </p:nvPr>
        </p:nvSpPr>
        <p:spPr/>
        <p:txBody>
          <a:bodyPr/>
          <a:lstStyle/>
          <a:p>
            <a:r>
              <a:rPr lang="en-US"/>
              <a:t>https://www.fairdistrictsga.org/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6" name="Google Shape;15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6" name="Google Shape;15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3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4" name="Google Shape;694;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695" name="Google Shape;695;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1:notes"/>
          <p:cNvSpPr txBox="1">
            <a:spLocks noGrp="1"/>
          </p:cNvSpPr>
          <p:nvPr>
            <p:ph type="body" idx="1"/>
          </p:nvPr>
        </p:nvSpPr>
        <p:spPr>
          <a:xfrm>
            <a:off x="731520" y="4560570"/>
            <a:ext cx="5852160" cy="4320540"/>
          </a:xfrm>
          <a:prstGeom prst="rect">
            <a:avLst/>
          </a:prstGeom>
          <a:noFill/>
          <a:ln>
            <a:noFill/>
          </a:ln>
        </p:spPr>
        <p:txBody>
          <a:bodyPr spcFirstLastPara="1" wrap="square" lIns="96645" tIns="48309" rIns="96645" bIns="48309" anchor="t" anchorCtr="0">
            <a:noAutofit/>
          </a:bodyPr>
          <a:lstStyle/>
          <a:p>
            <a:pPr marL="0" indent="0"/>
            <a:r>
              <a:rPr lang="en-US" sz="1500"/>
              <a:t>Looking at the last 20 years together, you can see that both parties used redistricting to maintain partisan control.  The red line shows the GOP vote share, and the black line shows the seat share.  </a:t>
            </a:r>
            <a:endParaRPr sz="1500"/>
          </a:p>
          <a:p>
            <a:pPr marL="0" indent="0"/>
            <a:r>
              <a:rPr lang="en-US" sz="1500"/>
              <a:t>When the Democrats controlled redistricting - the time periods with the blue background - the GOP vote share increased, but the seat share in the House didn’t change</a:t>
            </a:r>
            <a:endParaRPr sz="1500"/>
          </a:p>
          <a:p>
            <a:pPr marL="0" indent="0"/>
            <a:endParaRPr sz="1500"/>
          </a:p>
          <a:p>
            <a:pPr marL="0" indent="0"/>
            <a:r>
              <a:rPr lang="en-US" sz="1500"/>
              <a:t>When the courts drew the lines - the time with the gray background - House seat share moved more in line with voter preferences, and the seat-share responded to the vote-share</a:t>
            </a:r>
            <a:endParaRPr sz="1500"/>
          </a:p>
          <a:p>
            <a:pPr marL="0" indent="0"/>
            <a:endParaRPr sz="1500"/>
          </a:p>
          <a:p>
            <a:pPr marL="0" indent="0"/>
            <a:r>
              <a:rPr lang="en-US" sz="1500"/>
              <a:t>And then when the GOP controlled decennial redistricting in 2011 - the time periods with the red background - their vote share decrease and their seat share actually increased to a supermajority</a:t>
            </a:r>
            <a:endParaRPr sz="1500"/>
          </a:p>
          <a:p>
            <a:pPr marL="0" indent="0"/>
            <a:r>
              <a:rPr lang="en-US" sz="1500"/>
              <a:t>The only time when the voter preferences and seat share are aligned was after the courts drew the maps</a:t>
            </a:r>
            <a:endParaRPr/>
          </a:p>
          <a:p>
            <a:pPr marL="0" indent="0"/>
            <a:endParaRPr sz="1500"/>
          </a:p>
          <a:p>
            <a:pPr marL="0" indent="0"/>
            <a:r>
              <a:rPr lang="en-US" sz="1500"/>
              <a:t>% of seats shows seats won in the election.  </a:t>
            </a:r>
            <a:endParaRPr/>
          </a:p>
          <a:p>
            <a:pPr marL="0" indent="0"/>
            <a:r>
              <a:rPr lang="en-US" sz="1500"/>
              <a:t>After 2002 election, 2 elected Democrats switched parties for 2003-4 leg session.</a:t>
            </a:r>
            <a:endParaRPr/>
          </a:p>
          <a:p>
            <a:pPr marL="0" indent="0"/>
            <a:r>
              <a:rPr lang="en-US" sz="1500"/>
              <a:t>After 2004 election, 3 elected Dems switched to Rep for 2005-06 session.</a:t>
            </a:r>
            <a:endParaRPr sz="1500"/>
          </a:p>
          <a:p>
            <a:pPr marL="0" indent="0"/>
            <a:endParaRPr sz="1500"/>
          </a:p>
          <a:p>
            <a:pPr marL="0" indent="0"/>
            <a:endParaRPr/>
          </a:p>
        </p:txBody>
      </p:sp>
      <p:sp>
        <p:nvSpPr>
          <p:cNvPr id="221" name="Google Shape;221;p11:notes"/>
          <p:cNvSpPr>
            <a:spLocks noGrp="1" noRot="1" noChangeAspect="1"/>
          </p:cNvSpPr>
          <p:nvPr>
            <p:ph type="sldImg" idx="2"/>
          </p:nvPr>
        </p:nvSpPr>
        <p:spPr>
          <a:xfrm>
            <a:off x="777875" y="720725"/>
            <a:ext cx="575945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Header Placeholder 1">
            <a:extLst>
              <a:ext uri="{FF2B5EF4-FFF2-40B4-BE49-F238E27FC236}">
                <a16:creationId xmlns:a16="http://schemas.microsoft.com/office/drawing/2014/main" id="{7A2553D8-9275-458D-B8AF-0C28084F914E}"/>
              </a:ext>
            </a:extLst>
          </p:cNvPr>
          <p:cNvSpPr>
            <a:spLocks noGrp="1"/>
          </p:cNvSpPr>
          <p:nvPr>
            <p:ph type="hdr" idx="2"/>
          </p:nvPr>
        </p:nvSpPr>
        <p:spPr/>
        <p:txBody>
          <a:bodyPr/>
          <a:lstStyle/>
          <a:p>
            <a:r>
              <a:rPr lang="en-US"/>
              <a:t>Fair Districts GA</a:t>
            </a:r>
          </a:p>
        </p:txBody>
      </p:sp>
      <p:sp>
        <p:nvSpPr>
          <p:cNvPr id="3" name="Footer Placeholder 2">
            <a:extLst>
              <a:ext uri="{FF2B5EF4-FFF2-40B4-BE49-F238E27FC236}">
                <a16:creationId xmlns:a16="http://schemas.microsoft.com/office/drawing/2014/main" id="{8CB8F80F-A68B-4EC0-BF83-F86B47C4953E}"/>
              </a:ext>
            </a:extLst>
          </p:cNvPr>
          <p:cNvSpPr>
            <a:spLocks noGrp="1"/>
          </p:cNvSpPr>
          <p:nvPr>
            <p:ph type="ftr" idx="11"/>
          </p:nvPr>
        </p:nvSpPr>
        <p:spPr/>
        <p:txBody>
          <a:bodyPr/>
          <a:lstStyle/>
          <a:p>
            <a:r>
              <a:rPr lang="en-US"/>
              <a:t>https://www.fairdistrictsga.org/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dirty="0"/>
          </a:p>
        </p:txBody>
      </p:sp>
      <p:sp>
        <p:nvSpPr>
          <p:cNvPr id="330" name="Google Shape;330;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2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sz="1400" dirty="0">
              <a:latin typeface="Franklin Gothic"/>
              <a:ea typeface="Franklin Gothic"/>
              <a:cs typeface="Franklin Gothic"/>
              <a:sym typeface="Franklin Gothic"/>
            </a:endParaRPr>
          </a:p>
        </p:txBody>
      </p:sp>
      <p:sp>
        <p:nvSpPr>
          <p:cNvPr id="629" name="Google Shape;629;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a:buSzPts val="1400"/>
            </a:pPr>
            <a:fld id="{00000000-1234-1234-1234-123412341234}" type="slidenum">
              <a:rPr lang="en-US"/>
              <a:pPr>
                <a:buSzPts val="1400"/>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db4c4fa0b1_0_1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dirty="0">
              <a:latin typeface="Franklin Gothic"/>
              <a:ea typeface="Franklin Gothic"/>
              <a:cs typeface="Franklin Gothic"/>
              <a:sym typeface="Franklin Gothic"/>
            </a:endParaRPr>
          </a:p>
        </p:txBody>
      </p:sp>
      <p:sp>
        <p:nvSpPr>
          <p:cNvPr id="912" name="Google Shape;912;gdb4c4fa0b1_0_14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6778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db4c4fa0b1_0_1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dirty="0">
              <a:latin typeface="Franklin Gothic"/>
              <a:ea typeface="Franklin Gothic"/>
              <a:cs typeface="Franklin Gothic"/>
              <a:sym typeface="Franklin Gothic"/>
            </a:endParaRPr>
          </a:p>
        </p:txBody>
      </p:sp>
      <p:sp>
        <p:nvSpPr>
          <p:cNvPr id="912" name="Google Shape;912;gdb4c4fa0b1_0_14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6778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3"/>
          <p:cNvSpPr txBox="1">
            <a:spLocks noGrp="1"/>
          </p:cNvSpPr>
          <p:nvPr>
            <p:ph type="ctrTitle"/>
          </p:nvPr>
        </p:nvSpPr>
        <p:spPr>
          <a:xfrm>
            <a:off x="685800" y="1775355"/>
            <a:ext cx="7772400" cy="1225021"/>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8000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3"/>
          <p:cNvSpPr txBox="1">
            <a:spLocks noGrp="1"/>
          </p:cNvSpPr>
          <p:nvPr>
            <p:ph type="subTitle" idx="1"/>
          </p:nvPr>
        </p:nvSpPr>
        <p:spPr>
          <a:xfrm>
            <a:off x="1371600" y="3238500"/>
            <a:ext cx="6400800" cy="1460500"/>
          </a:xfrm>
          <a:prstGeom prst="rect">
            <a:avLst/>
          </a:prstGeom>
          <a:noFill/>
          <a:ln>
            <a:noFill/>
          </a:ln>
        </p:spPr>
        <p:txBody>
          <a:bodyPr spcFirstLastPara="1" wrap="square" lIns="91425" tIns="45700" rIns="91425" bIns="45700" anchor="t" anchorCtr="0">
            <a:sp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7" name="Google Shape;17;p23"/>
          <p:cNvSpPr txBox="1">
            <a:spLocks noGrp="1"/>
          </p:cNvSpPr>
          <p:nvPr>
            <p:ph type="ftr" idx="11"/>
          </p:nvPr>
        </p:nvSpPr>
        <p:spPr>
          <a:xfrm>
            <a:off x="3124200" y="5296959"/>
            <a:ext cx="2895600" cy="30427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3"/>
          <p:cNvSpPr txBox="1">
            <a:spLocks noGrp="1"/>
          </p:cNvSpPr>
          <p:nvPr>
            <p:ph type="sldNum" idx="12"/>
          </p:nvPr>
        </p:nvSpPr>
        <p:spPr>
          <a:xfrm>
            <a:off x="4262115" y="5296959"/>
            <a:ext cx="2133600" cy="30427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5"/>
          <p:cNvSpPr txBox="1">
            <a:spLocks noGrp="1"/>
          </p:cNvSpPr>
          <p:nvPr>
            <p:ph type="title"/>
          </p:nvPr>
        </p:nvSpPr>
        <p:spPr>
          <a:xfrm rot="5400000">
            <a:off x="5219964" y="1638300"/>
            <a:ext cx="4876271"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8000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5"/>
          <p:cNvSpPr txBox="1">
            <a:spLocks noGrp="1"/>
          </p:cNvSpPr>
          <p:nvPr>
            <p:ph type="body" idx="1"/>
          </p:nvPr>
        </p:nvSpPr>
        <p:spPr>
          <a:xfrm rot="5400000">
            <a:off x="1028965" y="-342899"/>
            <a:ext cx="4876271" cy="6019800"/>
          </a:xfrm>
          <a:prstGeom prst="rect">
            <a:avLst/>
          </a:prstGeom>
          <a:noFill/>
          <a:ln>
            <a:noFill/>
          </a:ln>
        </p:spPr>
        <p:txBody>
          <a:bodyPr spcFirstLastPara="1" wrap="square" lIns="91425" tIns="45700" rIns="91425" bIns="45700" anchor="t" anchorCtr="0">
            <a:sp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5"/>
          <p:cNvSpPr txBox="1">
            <a:spLocks noGrp="1"/>
          </p:cNvSpPr>
          <p:nvPr>
            <p:ph type="dt" idx="10"/>
          </p:nvPr>
        </p:nvSpPr>
        <p:spPr>
          <a:xfrm>
            <a:off x="457200" y="5296959"/>
            <a:ext cx="2133600" cy="30427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35"/>
          <p:cNvSpPr txBox="1">
            <a:spLocks noGrp="1"/>
          </p:cNvSpPr>
          <p:nvPr>
            <p:ph type="ftr" idx="11"/>
          </p:nvPr>
        </p:nvSpPr>
        <p:spPr>
          <a:xfrm>
            <a:off x="3124200" y="5296959"/>
            <a:ext cx="2895600" cy="30427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5"/>
          <p:cNvSpPr txBox="1">
            <a:spLocks noGrp="1"/>
          </p:cNvSpPr>
          <p:nvPr>
            <p:ph type="sldNum" idx="12"/>
          </p:nvPr>
        </p:nvSpPr>
        <p:spPr>
          <a:xfrm>
            <a:off x="4262115" y="5296959"/>
            <a:ext cx="2133600" cy="30427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4"/>
          <p:cNvSpPr txBox="1">
            <a:spLocks noGrp="1"/>
          </p:cNvSpPr>
          <p:nvPr>
            <p:ph type="title"/>
          </p:nvPr>
        </p:nvSpPr>
        <p:spPr>
          <a:xfrm>
            <a:off x="457200" y="228865"/>
            <a:ext cx="8229600" cy="771741"/>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7D3169"/>
              </a:buClr>
              <a:buSzPts val="1800"/>
              <a:buFont typeface="Helvetica Neue"/>
              <a:buNone/>
              <a:defRPr b="1">
                <a:solidFill>
                  <a:srgbClr val="7D3169"/>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4"/>
          <p:cNvSpPr txBox="1">
            <a:spLocks noGrp="1"/>
          </p:cNvSpPr>
          <p:nvPr>
            <p:ph type="body" idx="1"/>
          </p:nvPr>
        </p:nvSpPr>
        <p:spPr>
          <a:xfrm>
            <a:off x="457200" y="1144924"/>
            <a:ext cx="8229600" cy="3960212"/>
          </a:xfrm>
          <a:prstGeom prst="rect">
            <a:avLst/>
          </a:prstGeom>
          <a:noFill/>
          <a:ln>
            <a:noFill/>
          </a:ln>
        </p:spPr>
        <p:txBody>
          <a:bodyPr spcFirstLastPara="1" wrap="square" lIns="91425" tIns="45700" rIns="91425" bIns="45700" anchor="t" anchorCtr="0">
            <a:spAutoFit/>
          </a:bodyPr>
          <a:lstStyle>
            <a:lvl1pPr marL="457200" lvl="0" indent="-342900" algn="l">
              <a:spcBef>
                <a:spcPts val="360"/>
              </a:spcBef>
              <a:spcAft>
                <a:spcPts val="0"/>
              </a:spcAft>
              <a:buClr>
                <a:schemeClr val="dk1"/>
              </a:buClr>
              <a:buSzPts val="1800"/>
              <a:buFont typeface="Cambria"/>
              <a:buChar char="•"/>
              <a:defRPr>
                <a:latin typeface="Cambria"/>
                <a:ea typeface="Cambria"/>
                <a:cs typeface="Cambria"/>
                <a:sym typeface="Cambria"/>
              </a:defRPr>
            </a:lvl1pPr>
            <a:lvl2pPr marL="914400" lvl="1" indent="-342900" algn="l">
              <a:spcBef>
                <a:spcPts val="360"/>
              </a:spcBef>
              <a:spcAft>
                <a:spcPts val="0"/>
              </a:spcAft>
              <a:buClr>
                <a:schemeClr val="dk1"/>
              </a:buClr>
              <a:buSzPts val="1800"/>
              <a:buFont typeface="Cambria"/>
              <a:buChar char="–"/>
              <a:defRPr>
                <a:latin typeface="Cambria"/>
                <a:ea typeface="Cambria"/>
                <a:cs typeface="Cambria"/>
                <a:sym typeface="Cambria"/>
              </a:defRPr>
            </a:lvl2pPr>
            <a:lvl3pPr marL="1371600" lvl="2" indent="-342900" algn="l">
              <a:spcBef>
                <a:spcPts val="360"/>
              </a:spcBef>
              <a:spcAft>
                <a:spcPts val="0"/>
              </a:spcAft>
              <a:buClr>
                <a:schemeClr val="dk1"/>
              </a:buClr>
              <a:buSzPts val="1800"/>
              <a:buFont typeface="Cambria"/>
              <a:buChar char="•"/>
              <a:defRPr>
                <a:latin typeface="Cambria"/>
                <a:ea typeface="Cambria"/>
                <a:cs typeface="Cambria"/>
                <a:sym typeface="Cambria"/>
              </a:defRPr>
            </a:lvl3pPr>
            <a:lvl4pPr marL="1828800" lvl="3" indent="-342900" algn="l">
              <a:spcBef>
                <a:spcPts val="360"/>
              </a:spcBef>
              <a:spcAft>
                <a:spcPts val="0"/>
              </a:spcAft>
              <a:buClr>
                <a:schemeClr val="dk1"/>
              </a:buClr>
              <a:buSzPts val="1800"/>
              <a:buFont typeface="Cambria"/>
              <a:buChar char="–"/>
              <a:defRPr>
                <a:latin typeface="Cambria"/>
                <a:ea typeface="Cambria"/>
                <a:cs typeface="Cambria"/>
                <a:sym typeface="Cambria"/>
              </a:defRPr>
            </a:lvl4pPr>
            <a:lvl5pPr marL="2286000" lvl="4" indent="-342900" algn="l">
              <a:spcBef>
                <a:spcPts val="360"/>
              </a:spcBef>
              <a:spcAft>
                <a:spcPts val="0"/>
              </a:spcAft>
              <a:buClr>
                <a:schemeClr val="dk1"/>
              </a:buClr>
              <a:buSzPts val="1800"/>
              <a:buFont typeface="Cambria"/>
              <a:buChar char="»"/>
              <a:defRPr>
                <a:latin typeface="Cambria"/>
                <a:ea typeface="Cambria"/>
                <a:cs typeface="Cambria"/>
                <a:sym typeface="Cambria"/>
              </a:defRPr>
            </a:lvl5pPr>
            <a:lvl6pPr marL="2743200" lvl="5" indent="-342900" algn="l">
              <a:spcBef>
                <a:spcPts val="360"/>
              </a:spcBef>
              <a:spcAft>
                <a:spcPts val="0"/>
              </a:spcAft>
              <a:buClr>
                <a:schemeClr val="dk1"/>
              </a:buClr>
              <a:buSzPts val="1800"/>
              <a:buFont typeface="Cambria"/>
              <a:buChar char="•"/>
              <a:defRPr>
                <a:latin typeface="Cambria"/>
                <a:ea typeface="Cambria"/>
                <a:cs typeface="Cambria"/>
                <a:sym typeface="Cambria"/>
              </a:defRPr>
            </a:lvl6pPr>
            <a:lvl7pPr marL="3200400" lvl="6" indent="-342900" algn="l">
              <a:spcBef>
                <a:spcPts val="360"/>
              </a:spcBef>
              <a:spcAft>
                <a:spcPts val="0"/>
              </a:spcAft>
              <a:buClr>
                <a:schemeClr val="dk1"/>
              </a:buClr>
              <a:buSzPts val="1800"/>
              <a:buFont typeface="Cambria"/>
              <a:buChar char="•"/>
              <a:defRPr>
                <a:latin typeface="Cambria"/>
                <a:ea typeface="Cambria"/>
                <a:cs typeface="Cambria"/>
                <a:sym typeface="Cambria"/>
              </a:defRPr>
            </a:lvl7pPr>
            <a:lvl8pPr marL="3657600" lvl="7" indent="-342900" algn="l">
              <a:spcBef>
                <a:spcPts val="360"/>
              </a:spcBef>
              <a:spcAft>
                <a:spcPts val="0"/>
              </a:spcAft>
              <a:buClr>
                <a:schemeClr val="dk1"/>
              </a:buClr>
              <a:buSzPts val="1800"/>
              <a:buFont typeface="Cambria"/>
              <a:buChar char="•"/>
              <a:defRPr>
                <a:latin typeface="Cambria"/>
                <a:ea typeface="Cambria"/>
                <a:cs typeface="Cambria"/>
                <a:sym typeface="Cambria"/>
              </a:defRPr>
            </a:lvl8pPr>
            <a:lvl9pPr marL="4114800" lvl="8" indent="-342900" algn="l">
              <a:spcBef>
                <a:spcPts val="360"/>
              </a:spcBef>
              <a:spcAft>
                <a:spcPts val="0"/>
              </a:spcAft>
              <a:buClr>
                <a:schemeClr val="dk1"/>
              </a:buClr>
              <a:buSzPts val="1800"/>
              <a:buFont typeface="Cambria"/>
              <a:buChar char="•"/>
              <a:defRPr>
                <a:latin typeface="Cambria"/>
                <a:ea typeface="Cambria"/>
                <a:cs typeface="Cambria"/>
                <a:sym typeface="Cambria"/>
              </a:defRPr>
            </a:lvl9pPr>
          </a:lstStyle>
          <a:p>
            <a:endParaRPr/>
          </a:p>
        </p:txBody>
      </p:sp>
      <p:sp>
        <p:nvSpPr>
          <p:cNvPr id="22" name="Google Shape;22;p24"/>
          <p:cNvSpPr txBox="1">
            <a:spLocks noGrp="1"/>
          </p:cNvSpPr>
          <p:nvPr>
            <p:ph type="sldNum" idx="12"/>
          </p:nvPr>
        </p:nvSpPr>
        <p:spPr>
          <a:xfrm>
            <a:off x="110405" y="5278024"/>
            <a:ext cx="639618" cy="304271"/>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888888"/>
                </a:solidFill>
                <a:latin typeface="Calibri"/>
                <a:ea typeface="Calibri"/>
                <a:cs typeface="Calibri"/>
                <a:sym typeface="Calibri"/>
              </a:defRPr>
            </a:lvl1pPr>
            <a:lvl2pPr marL="0" lvl="1" indent="0" algn="ctr">
              <a:spcBef>
                <a:spcPts val="0"/>
              </a:spcBef>
              <a:buNone/>
              <a:defRPr sz="1200">
                <a:solidFill>
                  <a:srgbClr val="888888"/>
                </a:solidFill>
                <a:latin typeface="Calibri"/>
                <a:ea typeface="Calibri"/>
                <a:cs typeface="Calibri"/>
                <a:sym typeface="Calibri"/>
              </a:defRPr>
            </a:lvl2pPr>
            <a:lvl3pPr marL="0" lvl="2" indent="0" algn="ctr">
              <a:spcBef>
                <a:spcPts val="0"/>
              </a:spcBef>
              <a:buNone/>
              <a:defRPr sz="1200">
                <a:solidFill>
                  <a:srgbClr val="888888"/>
                </a:solidFill>
                <a:latin typeface="Calibri"/>
                <a:ea typeface="Calibri"/>
                <a:cs typeface="Calibri"/>
                <a:sym typeface="Calibri"/>
              </a:defRPr>
            </a:lvl3pPr>
            <a:lvl4pPr marL="0" lvl="3" indent="0" algn="ctr">
              <a:spcBef>
                <a:spcPts val="0"/>
              </a:spcBef>
              <a:buNone/>
              <a:defRPr sz="1200">
                <a:solidFill>
                  <a:srgbClr val="888888"/>
                </a:solidFill>
                <a:latin typeface="Calibri"/>
                <a:ea typeface="Calibri"/>
                <a:cs typeface="Calibri"/>
                <a:sym typeface="Calibri"/>
              </a:defRPr>
            </a:lvl4pPr>
            <a:lvl5pPr marL="0" lvl="4" indent="0" algn="ctr">
              <a:spcBef>
                <a:spcPts val="0"/>
              </a:spcBef>
              <a:buNone/>
              <a:defRPr sz="1200">
                <a:solidFill>
                  <a:srgbClr val="888888"/>
                </a:solidFill>
                <a:latin typeface="Calibri"/>
                <a:ea typeface="Calibri"/>
                <a:cs typeface="Calibri"/>
                <a:sym typeface="Calibri"/>
              </a:defRPr>
            </a:lvl5pPr>
            <a:lvl6pPr marL="0" lvl="5" indent="0" algn="ctr">
              <a:spcBef>
                <a:spcPts val="0"/>
              </a:spcBef>
              <a:buNone/>
              <a:defRPr sz="1200">
                <a:solidFill>
                  <a:srgbClr val="888888"/>
                </a:solidFill>
                <a:latin typeface="Calibri"/>
                <a:ea typeface="Calibri"/>
                <a:cs typeface="Calibri"/>
                <a:sym typeface="Calibri"/>
              </a:defRPr>
            </a:lvl6pPr>
            <a:lvl7pPr marL="0" lvl="6" indent="0" algn="ctr">
              <a:spcBef>
                <a:spcPts val="0"/>
              </a:spcBef>
              <a:buNone/>
              <a:defRPr sz="1200">
                <a:solidFill>
                  <a:srgbClr val="888888"/>
                </a:solidFill>
                <a:latin typeface="Calibri"/>
                <a:ea typeface="Calibri"/>
                <a:cs typeface="Calibri"/>
                <a:sym typeface="Calibri"/>
              </a:defRPr>
            </a:lvl7pPr>
            <a:lvl8pPr marL="0" lvl="7" indent="0" algn="ctr">
              <a:spcBef>
                <a:spcPts val="0"/>
              </a:spcBef>
              <a:buNone/>
              <a:defRPr sz="1200">
                <a:solidFill>
                  <a:srgbClr val="888888"/>
                </a:solidFill>
                <a:latin typeface="Calibri"/>
                <a:ea typeface="Calibri"/>
                <a:cs typeface="Calibri"/>
                <a:sym typeface="Calibri"/>
              </a:defRPr>
            </a:lvl8pPr>
            <a:lvl9pPr marL="0" lvl="8" indent="0" algn="ctr">
              <a:spcBef>
                <a:spcPts val="0"/>
              </a:spcBef>
              <a:buNone/>
              <a:defRPr sz="1200">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25"/>
          <p:cNvSpPr txBox="1">
            <a:spLocks noGrp="1"/>
          </p:cNvSpPr>
          <p:nvPr>
            <p:ph type="dt" idx="10"/>
          </p:nvPr>
        </p:nvSpPr>
        <p:spPr>
          <a:xfrm>
            <a:off x="457200" y="5296959"/>
            <a:ext cx="2133600" cy="30427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25"/>
          <p:cNvSpPr txBox="1">
            <a:spLocks noGrp="1"/>
          </p:cNvSpPr>
          <p:nvPr>
            <p:ph type="ftr" idx="11"/>
          </p:nvPr>
        </p:nvSpPr>
        <p:spPr>
          <a:xfrm>
            <a:off x="3124200" y="5296959"/>
            <a:ext cx="2895600" cy="30427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5"/>
          <p:cNvSpPr txBox="1">
            <a:spLocks noGrp="1"/>
          </p:cNvSpPr>
          <p:nvPr>
            <p:ph type="sldNum" idx="12"/>
          </p:nvPr>
        </p:nvSpPr>
        <p:spPr>
          <a:xfrm>
            <a:off x="4262115" y="5296959"/>
            <a:ext cx="2133600" cy="30427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29"/>
          <p:cNvSpPr txBox="1">
            <a:spLocks noGrp="1"/>
          </p:cNvSpPr>
          <p:nvPr>
            <p:ph type="title"/>
          </p:nvPr>
        </p:nvSpPr>
        <p:spPr>
          <a:xfrm>
            <a:off x="722313" y="3672417"/>
            <a:ext cx="7772400" cy="1135063"/>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800080"/>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9"/>
          <p:cNvSpPr txBox="1">
            <a:spLocks noGrp="1"/>
          </p:cNvSpPr>
          <p:nvPr>
            <p:ph type="body" idx="1"/>
          </p:nvPr>
        </p:nvSpPr>
        <p:spPr>
          <a:xfrm>
            <a:off x="722313" y="2422261"/>
            <a:ext cx="7772400" cy="1250156"/>
          </a:xfrm>
          <a:prstGeom prst="rect">
            <a:avLst/>
          </a:prstGeom>
          <a:noFill/>
          <a:ln>
            <a:noFill/>
          </a:ln>
        </p:spPr>
        <p:txBody>
          <a:bodyPr spcFirstLastPara="1" wrap="square" lIns="91425" tIns="45700" rIns="91425" bIns="45700" anchor="b" anchorCtr="0">
            <a:sp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5" name="Google Shape;35;p29"/>
          <p:cNvSpPr txBox="1">
            <a:spLocks noGrp="1"/>
          </p:cNvSpPr>
          <p:nvPr>
            <p:ph type="dt" idx="10"/>
          </p:nvPr>
        </p:nvSpPr>
        <p:spPr>
          <a:xfrm>
            <a:off x="457200" y="5296959"/>
            <a:ext cx="2133600" cy="30427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29"/>
          <p:cNvSpPr txBox="1">
            <a:spLocks noGrp="1"/>
          </p:cNvSpPr>
          <p:nvPr>
            <p:ph type="ftr" idx="11"/>
          </p:nvPr>
        </p:nvSpPr>
        <p:spPr>
          <a:xfrm>
            <a:off x="3124200" y="5296959"/>
            <a:ext cx="2895600" cy="30427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9"/>
          <p:cNvSpPr txBox="1">
            <a:spLocks noGrp="1"/>
          </p:cNvSpPr>
          <p:nvPr>
            <p:ph type="sldNum" idx="12"/>
          </p:nvPr>
        </p:nvSpPr>
        <p:spPr>
          <a:xfrm>
            <a:off x="4262115" y="5296959"/>
            <a:ext cx="2133600" cy="30427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30"/>
          <p:cNvSpPr txBox="1">
            <a:spLocks noGrp="1"/>
          </p:cNvSpPr>
          <p:nvPr>
            <p:ph type="title"/>
          </p:nvPr>
        </p:nvSpPr>
        <p:spPr>
          <a:xfrm>
            <a:off x="457200" y="76081"/>
            <a:ext cx="8229600" cy="65628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8000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0"/>
          <p:cNvSpPr txBox="1">
            <a:spLocks noGrp="1"/>
          </p:cNvSpPr>
          <p:nvPr>
            <p:ph type="body" idx="1"/>
          </p:nvPr>
        </p:nvSpPr>
        <p:spPr>
          <a:xfrm>
            <a:off x="457200" y="1333500"/>
            <a:ext cx="4038600" cy="3771636"/>
          </a:xfrm>
          <a:prstGeom prst="rect">
            <a:avLst/>
          </a:prstGeom>
          <a:noFill/>
          <a:ln>
            <a:noFill/>
          </a:ln>
        </p:spPr>
        <p:txBody>
          <a:bodyPr spcFirstLastPara="1" wrap="square" lIns="91425" tIns="45700" rIns="91425" bIns="45700" anchor="t" anchorCtr="0">
            <a:sp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30"/>
          <p:cNvSpPr txBox="1">
            <a:spLocks noGrp="1"/>
          </p:cNvSpPr>
          <p:nvPr>
            <p:ph type="body" idx="2"/>
          </p:nvPr>
        </p:nvSpPr>
        <p:spPr>
          <a:xfrm>
            <a:off x="4648200" y="1333500"/>
            <a:ext cx="4038600" cy="3771636"/>
          </a:xfrm>
          <a:prstGeom prst="rect">
            <a:avLst/>
          </a:prstGeom>
          <a:noFill/>
          <a:ln>
            <a:noFill/>
          </a:ln>
        </p:spPr>
        <p:txBody>
          <a:bodyPr spcFirstLastPara="1" wrap="square" lIns="91425" tIns="45700" rIns="91425" bIns="45700" anchor="t" anchorCtr="0">
            <a:sp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30"/>
          <p:cNvSpPr txBox="1">
            <a:spLocks noGrp="1"/>
          </p:cNvSpPr>
          <p:nvPr>
            <p:ph type="dt" idx="10"/>
          </p:nvPr>
        </p:nvSpPr>
        <p:spPr>
          <a:xfrm>
            <a:off x="457200" y="5296959"/>
            <a:ext cx="2133600" cy="30427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30"/>
          <p:cNvSpPr txBox="1">
            <a:spLocks noGrp="1"/>
          </p:cNvSpPr>
          <p:nvPr>
            <p:ph type="ftr" idx="11"/>
          </p:nvPr>
        </p:nvSpPr>
        <p:spPr>
          <a:xfrm>
            <a:off x="3124200" y="5296959"/>
            <a:ext cx="2895600" cy="30427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0"/>
          <p:cNvSpPr txBox="1">
            <a:spLocks noGrp="1"/>
          </p:cNvSpPr>
          <p:nvPr>
            <p:ph type="sldNum" idx="12"/>
          </p:nvPr>
        </p:nvSpPr>
        <p:spPr>
          <a:xfrm>
            <a:off x="4262115" y="5296959"/>
            <a:ext cx="2133600" cy="30427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31"/>
          <p:cNvSpPr txBox="1">
            <a:spLocks noGrp="1"/>
          </p:cNvSpPr>
          <p:nvPr>
            <p:ph type="title"/>
          </p:nvPr>
        </p:nvSpPr>
        <p:spPr>
          <a:xfrm>
            <a:off x="457200" y="76081"/>
            <a:ext cx="8229600" cy="65628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800080"/>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1"/>
          <p:cNvSpPr txBox="1">
            <a:spLocks noGrp="1"/>
          </p:cNvSpPr>
          <p:nvPr>
            <p:ph type="body" idx="1"/>
          </p:nvPr>
        </p:nvSpPr>
        <p:spPr>
          <a:xfrm>
            <a:off x="457200" y="1279261"/>
            <a:ext cx="4040188" cy="533135"/>
          </a:xfrm>
          <a:prstGeom prst="rect">
            <a:avLst/>
          </a:prstGeom>
          <a:noFill/>
          <a:ln>
            <a:noFill/>
          </a:ln>
        </p:spPr>
        <p:txBody>
          <a:bodyPr spcFirstLastPara="1" wrap="square" lIns="91425" tIns="45700" rIns="91425" bIns="45700" anchor="b" anchorCtr="0">
            <a:sp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31"/>
          <p:cNvSpPr txBox="1">
            <a:spLocks noGrp="1"/>
          </p:cNvSpPr>
          <p:nvPr>
            <p:ph type="body" idx="2"/>
          </p:nvPr>
        </p:nvSpPr>
        <p:spPr>
          <a:xfrm>
            <a:off x="457200" y="1812396"/>
            <a:ext cx="4040188" cy="3292740"/>
          </a:xfrm>
          <a:prstGeom prst="rect">
            <a:avLst/>
          </a:prstGeom>
          <a:noFill/>
          <a:ln>
            <a:noFill/>
          </a:ln>
        </p:spPr>
        <p:txBody>
          <a:bodyPr spcFirstLastPara="1" wrap="square" lIns="91425" tIns="45700" rIns="91425" bIns="45700" anchor="t" anchorCtr="0">
            <a:sp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31"/>
          <p:cNvSpPr txBox="1">
            <a:spLocks noGrp="1"/>
          </p:cNvSpPr>
          <p:nvPr>
            <p:ph type="body" idx="3"/>
          </p:nvPr>
        </p:nvSpPr>
        <p:spPr>
          <a:xfrm>
            <a:off x="4645026" y="1279261"/>
            <a:ext cx="4041775" cy="533135"/>
          </a:xfrm>
          <a:prstGeom prst="rect">
            <a:avLst/>
          </a:prstGeom>
          <a:noFill/>
          <a:ln>
            <a:noFill/>
          </a:ln>
        </p:spPr>
        <p:txBody>
          <a:bodyPr spcFirstLastPara="1" wrap="square" lIns="91425" tIns="45700" rIns="91425" bIns="45700" anchor="b" anchorCtr="0">
            <a:sp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31"/>
          <p:cNvSpPr txBox="1">
            <a:spLocks noGrp="1"/>
          </p:cNvSpPr>
          <p:nvPr>
            <p:ph type="body" idx="4"/>
          </p:nvPr>
        </p:nvSpPr>
        <p:spPr>
          <a:xfrm>
            <a:off x="4645026" y="1812396"/>
            <a:ext cx="4041775" cy="3292740"/>
          </a:xfrm>
          <a:prstGeom prst="rect">
            <a:avLst/>
          </a:prstGeom>
          <a:noFill/>
          <a:ln>
            <a:noFill/>
          </a:ln>
        </p:spPr>
        <p:txBody>
          <a:bodyPr spcFirstLastPara="1" wrap="square" lIns="91425" tIns="45700" rIns="91425" bIns="45700" anchor="t" anchorCtr="0">
            <a:sp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31"/>
          <p:cNvSpPr txBox="1">
            <a:spLocks noGrp="1"/>
          </p:cNvSpPr>
          <p:nvPr>
            <p:ph type="dt" idx="10"/>
          </p:nvPr>
        </p:nvSpPr>
        <p:spPr>
          <a:xfrm>
            <a:off x="457200" y="5296959"/>
            <a:ext cx="2133600" cy="30427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31"/>
          <p:cNvSpPr txBox="1">
            <a:spLocks noGrp="1"/>
          </p:cNvSpPr>
          <p:nvPr>
            <p:ph type="ftr" idx="11"/>
          </p:nvPr>
        </p:nvSpPr>
        <p:spPr>
          <a:xfrm>
            <a:off x="3124200" y="5296959"/>
            <a:ext cx="2895600" cy="30427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4262115" y="5296959"/>
            <a:ext cx="2133600" cy="30427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2"/>
          <p:cNvSpPr txBox="1">
            <a:spLocks noGrp="1"/>
          </p:cNvSpPr>
          <p:nvPr>
            <p:ph type="title"/>
          </p:nvPr>
        </p:nvSpPr>
        <p:spPr>
          <a:xfrm>
            <a:off x="457201" y="227542"/>
            <a:ext cx="3008313" cy="96837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800080"/>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2"/>
          <p:cNvSpPr txBox="1">
            <a:spLocks noGrp="1"/>
          </p:cNvSpPr>
          <p:nvPr>
            <p:ph type="body" idx="1"/>
          </p:nvPr>
        </p:nvSpPr>
        <p:spPr>
          <a:xfrm>
            <a:off x="3575050" y="227542"/>
            <a:ext cx="5111750" cy="4877594"/>
          </a:xfrm>
          <a:prstGeom prst="rect">
            <a:avLst/>
          </a:prstGeom>
          <a:noFill/>
          <a:ln>
            <a:noFill/>
          </a:ln>
        </p:spPr>
        <p:txBody>
          <a:bodyPr spcFirstLastPara="1" wrap="square" lIns="91425" tIns="45700" rIns="91425" bIns="45700" anchor="t" anchorCtr="0">
            <a:sp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32"/>
          <p:cNvSpPr txBox="1">
            <a:spLocks noGrp="1"/>
          </p:cNvSpPr>
          <p:nvPr>
            <p:ph type="body" idx="2"/>
          </p:nvPr>
        </p:nvSpPr>
        <p:spPr>
          <a:xfrm>
            <a:off x="457201" y="1195917"/>
            <a:ext cx="3008313" cy="3909219"/>
          </a:xfrm>
          <a:prstGeom prst="rect">
            <a:avLst/>
          </a:prstGeom>
          <a:noFill/>
          <a:ln>
            <a:noFill/>
          </a:ln>
        </p:spPr>
        <p:txBody>
          <a:bodyPr spcFirstLastPara="1" wrap="square" lIns="91425" tIns="45700" rIns="91425" bIns="45700" anchor="t" anchorCtr="0">
            <a:sp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32"/>
          <p:cNvSpPr txBox="1">
            <a:spLocks noGrp="1"/>
          </p:cNvSpPr>
          <p:nvPr>
            <p:ph type="dt" idx="10"/>
          </p:nvPr>
        </p:nvSpPr>
        <p:spPr>
          <a:xfrm>
            <a:off x="457200" y="5296959"/>
            <a:ext cx="2133600" cy="30427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32"/>
          <p:cNvSpPr txBox="1">
            <a:spLocks noGrp="1"/>
          </p:cNvSpPr>
          <p:nvPr>
            <p:ph type="ftr" idx="11"/>
          </p:nvPr>
        </p:nvSpPr>
        <p:spPr>
          <a:xfrm>
            <a:off x="3124200" y="5296959"/>
            <a:ext cx="2895600" cy="30427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2"/>
          <p:cNvSpPr txBox="1">
            <a:spLocks noGrp="1"/>
          </p:cNvSpPr>
          <p:nvPr>
            <p:ph type="sldNum" idx="12"/>
          </p:nvPr>
        </p:nvSpPr>
        <p:spPr>
          <a:xfrm>
            <a:off x="4262115" y="5296959"/>
            <a:ext cx="2133600" cy="30427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3"/>
          <p:cNvSpPr txBox="1">
            <a:spLocks noGrp="1"/>
          </p:cNvSpPr>
          <p:nvPr>
            <p:ph type="title"/>
          </p:nvPr>
        </p:nvSpPr>
        <p:spPr>
          <a:xfrm>
            <a:off x="1792288" y="4000500"/>
            <a:ext cx="5486400" cy="47228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800080"/>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3"/>
          <p:cNvSpPr>
            <a:spLocks noGrp="1"/>
          </p:cNvSpPr>
          <p:nvPr>
            <p:ph type="pic" idx="2"/>
          </p:nvPr>
        </p:nvSpPr>
        <p:spPr>
          <a:xfrm>
            <a:off x="1792288" y="510646"/>
            <a:ext cx="5486400" cy="3429000"/>
          </a:xfrm>
          <a:prstGeom prst="rect">
            <a:avLst/>
          </a:prstGeom>
          <a:noFill/>
          <a:ln>
            <a:noFill/>
          </a:ln>
        </p:spPr>
        <p:txBody>
          <a:bodyPr spcFirstLastPara="1" wrap="square" lIns="91425" tIns="45700" rIns="91425" bIns="45700" anchor="t" anchorCtr="0">
            <a:sp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33"/>
          <p:cNvSpPr txBox="1">
            <a:spLocks noGrp="1"/>
          </p:cNvSpPr>
          <p:nvPr>
            <p:ph type="body" idx="1"/>
          </p:nvPr>
        </p:nvSpPr>
        <p:spPr>
          <a:xfrm>
            <a:off x="1792288" y="4472782"/>
            <a:ext cx="5486400" cy="670718"/>
          </a:xfrm>
          <a:prstGeom prst="rect">
            <a:avLst/>
          </a:prstGeom>
          <a:noFill/>
          <a:ln>
            <a:noFill/>
          </a:ln>
        </p:spPr>
        <p:txBody>
          <a:bodyPr spcFirstLastPara="1" wrap="square" lIns="91425" tIns="45700" rIns="91425" bIns="45700" anchor="t" anchorCtr="0">
            <a:sp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33"/>
          <p:cNvSpPr txBox="1">
            <a:spLocks noGrp="1"/>
          </p:cNvSpPr>
          <p:nvPr>
            <p:ph type="dt" idx="10"/>
          </p:nvPr>
        </p:nvSpPr>
        <p:spPr>
          <a:xfrm>
            <a:off x="457200" y="5296959"/>
            <a:ext cx="2133600" cy="30427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33"/>
          <p:cNvSpPr txBox="1">
            <a:spLocks noGrp="1"/>
          </p:cNvSpPr>
          <p:nvPr>
            <p:ph type="ftr" idx="11"/>
          </p:nvPr>
        </p:nvSpPr>
        <p:spPr>
          <a:xfrm>
            <a:off x="3124200" y="5296959"/>
            <a:ext cx="2895600" cy="30427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3"/>
          <p:cNvSpPr txBox="1">
            <a:spLocks noGrp="1"/>
          </p:cNvSpPr>
          <p:nvPr>
            <p:ph type="sldNum" idx="12"/>
          </p:nvPr>
        </p:nvSpPr>
        <p:spPr>
          <a:xfrm>
            <a:off x="4262115" y="5296959"/>
            <a:ext cx="2133600" cy="30427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457200" y="76081"/>
            <a:ext cx="8229600" cy="65628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8000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4"/>
          <p:cNvSpPr txBox="1">
            <a:spLocks noGrp="1"/>
          </p:cNvSpPr>
          <p:nvPr>
            <p:ph type="body" idx="1"/>
          </p:nvPr>
        </p:nvSpPr>
        <p:spPr>
          <a:xfrm rot="5400000">
            <a:off x="3430149" y="-2042096"/>
            <a:ext cx="2283702" cy="8229600"/>
          </a:xfrm>
          <a:prstGeom prst="rect">
            <a:avLst/>
          </a:prstGeom>
          <a:noFill/>
          <a:ln>
            <a:noFill/>
          </a:ln>
        </p:spPr>
        <p:txBody>
          <a:bodyPr spcFirstLastPara="1" wrap="square" lIns="91425" tIns="45700" rIns="91425" bIns="45700" anchor="t" anchorCtr="0">
            <a:sp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34"/>
          <p:cNvSpPr txBox="1">
            <a:spLocks noGrp="1"/>
          </p:cNvSpPr>
          <p:nvPr>
            <p:ph type="dt" idx="10"/>
          </p:nvPr>
        </p:nvSpPr>
        <p:spPr>
          <a:xfrm>
            <a:off x="457200" y="5296959"/>
            <a:ext cx="2133600" cy="30427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34"/>
          <p:cNvSpPr txBox="1">
            <a:spLocks noGrp="1"/>
          </p:cNvSpPr>
          <p:nvPr>
            <p:ph type="ftr" idx="11"/>
          </p:nvPr>
        </p:nvSpPr>
        <p:spPr>
          <a:xfrm>
            <a:off x="3124200" y="5296959"/>
            <a:ext cx="2895600" cy="30427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4"/>
          <p:cNvSpPr txBox="1">
            <a:spLocks noGrp="1"/>
          </p:cNvSpPr>
          <p:nvPr>
            <p:ph type="sldNum" idx="12"/>
          </p:nvPr>
        </p:nvSpPr>
        <p:spPr>
          <a:xfrm>
            <a:off x="4262115" y="5296959"/>
            <a:ext cx="2133600" cy="30427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457200" y="76081"/>
            <a:ext cx="8229600" cy="656287"/>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800080"/>
              </a:buClr>
              <a:buSzPts val="3600"/>
              <a:buFont typeface="Calibri"/>
              <a:buNone/>
              <a:defRPr sz="3600" b="0" i="0" u="none" strike="noStrike" cap="none">
                <a:solidFill>
                  <a:srgbClr val="80008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457200" y="930853"/>
            <a:ext cx="8229600" cy="2283702"/>
          </a:xfrm>
          <a:prstGeom prst="rect">
            <a:avLst/>
          </a:prstGeom>
          <a:noFill/>
          <a:ln>
            <a:noFill/>
          </a:ln>
        </p:spPr>
        <p:txBody>
          <a:bodyPr spcFirstLastPara="1" wrap="square" lIns="91425" tIns="45700" rIns="91425" bIns="45700" anchor="t" anchorCtr="0">
            <a:sp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ftr" idx="11"/>
          </p:nvPr>
        </p:nvSpPr>
        <p:spPr>
          <a:xfrm>
            <a:off x="3124200" y="5296959"/>
            <a:ext cx="2895600" cy="30427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sldNum" idx="12"/>
          </p:nvPr>
        </p:nvSpPr>
        <p:spPr>
          <a:xfrm>
            <a:off x="93414" y="5255991"/>
            <a:ext cx="377741" cy="30427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
          <p:cNvSpPr txBox="1">
            <a:spLocks noGrp="1"/>
          </p:cNvSpPr>
          <p:nvPr>
            <p:ph type="ctrTitle"/>
          </p:nvPr>
        </p:nvSpPr>
        <p:spPr>
          <a:xfrm>
            <a:off x="0" y="253550"/>
            <a:ext cx="9144000" cy="12249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800080"/>
              </a:buClr>
              <a:buSzPts val="3600"/>
              <a:buFont typeface="Calibri"/>
              <a:buNone/>
            </a:pPr>
            <a:r>
              <a:rPr lang="en-US" b="1" dirty="0">
                <a:solidFill>
                  <a:srgbClr val="7D3169"/>
                </a:solidFill>
                <a:latin typeface="Helvetica Neue"/>
                <a:ea typeface="Helvetica Neue"/>
                <a:cs typeface="Helvetica Neue"/>
                <a:sym typeface="Helvetica Neue"/>
              </a:rPr>
              <a:t>Achieving Fair Maps in Georgia</a:t>
            </a:r>
            <a:endParaRPr b="1" dirty="0">
              <a:solidFill>
                <a:srgbClr val="7D3169"/>
              </a:solidFill>
              <a:latin typeface="Helvetica Neue"/>
              <a:ea typeface="Helvetica Neue"/>
              <a:cs typeface="Helvetica Neue"/>
              <a:sym typeface="Helvetica Neue"/>
            </a:endParaRPr>
          </a:p>
        </p:txBody>
      </p:sp>
      <p:sp>
        <p:nvSpPr>
          <p:cNvPr id="150" name="Google Shape;150;p1"/>
          <p:cNvSpPr txBox="1">
            <a:spLocks noGrp="1"/>
          </p:cNvSpPr>
          <p:nvPr>
            <p:ph type="subTitle" idx="1"/>
          </p:nvPr>
        </p:nvSpPr>
        <p:spPr>
          <a:xfrm>
            <a:off x="0" y="1504843"/>
            <a:ext cx="9144000" cy="651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888888"/>
              </a:buClr>
              <a:buSzPts val="3200"/>
              <a:buNone/>
            </a:pPr>
            <a:r>
              <a:rPr lang="en-US" sz="2400" dirty="0">
                <a:solidFill>
                  <a:schemeClr val="tx1"/>
                </a:solidFill>
              </a:rPr>
              <a:t>Joint Senate and House Redistricting Committees</a:t>
            </a:r>
          </a:p>
          <a:p>
            <a:pPr marL="0" lvl="0" indent="0" algn="ctr" rtl="0">
              <a:spcBef>
                <a:spcPts val="0"/>
              </a:spcBef>
              <a:spcAft>
                <a:spcPts val="0"/>
              </a:spcAft>
              <a:buClr>
                <a:srgbClr val="888888"/>
              </a:buClr>
              <a:buSzPts val="3200"/>
              <a:buNone/>
            </a:pPr>
            <a:r>
              <a:rPr lang="en-US" sz="2400" dirty="0"/>
              <a:t> </a:t>
            </a:r>
          </a:p>
          <a:p>
            <a:pPr marL="0" lvl="0" indent="0" algn="ctr" rtl="0">
              <a:spcBef>
                <a:spcPts val="0"/>
              </a:spcBef>
              <a:spcAft>
                <a:spcPts val="0"/>
              </a:spcAft>
              <a:buClr>
                <a:srgbClr val="888888"/>
              </a:buClr>
              <a:buSzPts val="3200"/>
              <a:buNone/>
            </a:pPr>
            <a:r>
              <a:rPr lang="en-US" sz="2000" dirty="0"/>
              <a:t>Janet Grant, Vice Chair </a:t>
            </a:r>
          </a:p>
          <a:p>
            <a:pPr marL="0" lvl="0" indent="0" algn="ctr" rtl="0">
              <a:spcBef>
                <a:spcPts val="0"/>
              </a:spcBef>
              <a:spcAft>
                <a:spcPts val="0"/>
              </a:spcAft>
              <a:buClr>
                <a:srgbClr val="888888"/>
              </a:buClr>
              <a:buSzPts val="3200"/>
              <a:buNone/>
            </a:pPr>
            <a:r>
              <a:rPr lang="en-US" sz="2000" dirty="0"/>
              <a:t>Aug 30, 2021</a:t>
            </a:r>
            <a:endParaRPr sz="2000" dirty="0"/>
          </a:p>
        </p:txBody>
      </p:sp>
      <p:pic>
        <p:nvPicPr>
          <p:cNvPr id="151" name="Google Shape;151;p1"/>
          <p:cNvPicPr preferRelativeResize="0"/>
          <p:nvPr/>
        </p:nvPicPr>
        <p:blipFill rotWithShape="1">
          <a:blip r:embed="rId3">
            <a:alphaModFix/>
          </a:blip>
          <a:srcRect/>
          <a:stretch/>
        </p:blipFill>
        <p:spPr>
          <a:xfrm>
            <a:off x="3666700" y="3316406"/>
            <a:ext cx="2056822" cy="2031805"/>
          </a:xfrm>
          <a:prstGeom prst="rect">
            <a:avLst/>
          </a:prstGeom>
          <a:noFill/>
          <a:ln>
            <a:noFill/>
          </a:ln>
        </p:spPr>
      </p:pic>
      <p:sp>
        <p:nvSpPr>
          <p:cNvPr id="152" name="Google Shape;152;p1"/>
          <p:cNvSpPr txBox="1"/>
          <p:nvPr/>
        </p:nvSpPr>
        <p:spPr>
          <a:xfrm>
            <a:off x="6017859" y="3076356"/>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34"/>
          <p:cNvSpPr txBox="1">
            <a:spLocks noGrp="1"/>
          </p:cNvSpPr>
          <p:nvPr>
            <p:ph type="ctrTitle"/>
          </p:nvPr>
        </p:nvSpPr>
        <p:spPr>
          <a:xfrm>
            <a:off x="0" y="341915"/>
            <a:ext cx="9144000" cy="5859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2200"/>
              <a:buFont typeface="Roboto"/>
              <a:buNone/>
            </a:pPr>
            <a:r>
              <a:rPr lang="en-US" dirty="0"/>
              <a:t>Why Should We Adopt Independent Benchmarks?</a:t>
            </a:r>
            <a:endParaRPr dirty="0"/>
          </a:p>
        </p:txBody>
      </p:sp>
      <p:sp>
        <p:nvSpPr>
          <p:cNvPr id="691" name="Google Shape;691;p34"/>
          <p:cNvSpPr txBox="1">
            <a:spLocks noGrp="1"/>
          </p:cNvSpPr>
          <p:nvPr>
            <p:ph type="body" idx="1"/>
          </p:nvPr>
        </p:nvSpPr>
        <p:spPr>
          <a:xfrm>
            <a:off x="467344" y="1265604"/>
            <a:ext cx="8185325" cy="2323673"/>
          </a:xfrm>
          <a:prstGeom prst="rect">
            <a:avLst/>
          </a:prstGeom>
          <a:noFill/>
          <a:ln>
            <a:noFill/>
          </a:ln>
        </p:spPr>
        <p:txBody>
          <a:bodyPr spcFirstLastPara="1" wrap="square" lIns="91425" tIns="45700" rIns="91425" bIns="45700" anchor="t" anchorCtr="0">
            <a:spAutoFit/>
          </a:bodyPr>
          <a:lstStyle/>
          <a:p>
            <a:pPr marL="482600" lvl="0" indent="-457200" algn="l" rtl="0">
              <a:lnSpc>
                <a:spcPct val="100000"/>
              </a:lnSpc>
              <a:spcBef>
                <a:spcPts val="640"/>
              </a:spcBef>
              <a:spcAft>
                <a:spcPts val="0"/>
              </a:spcAft>
              <a:buSzPts val="3200"/>
              <a:buFont typeface="Arial"/>
              <a:buChar char="•"/>
            </a:pPr>
            <a:r>
              <a:rPr lang="en-US" sz="2400" dirty="0"/>
              <a:t>Fairer districts </a:t>
            </a:r>
            <a:r>
              <a:rPr lang="mr-IN" sz="2400" dirty="0"/>
              <a:t>–</a:t>
            </a:r>
            <a:r>
              <a:rPr lang="en-US" sz="2400" dirty="0"/>
              <a:t> and provides the justification</a:t>
            </a:r>
            <a:endParaRPr dirty="0"/>
          </a:p>
          <a:p>
            <a:pPr marL="482600" lvl="0" indent="-457200" algn="l" rtl="0">
              <a:lnSpc>
                <a:spcPct val="100000"/>
              </a:lnSpc>
              <a:spcBef>
                <a:spcPts val="640"/>
              </a:spcBef>
              <a:spcAft>
                <a:spcPts val="0"/>
              </a:spcAft>
              <a:buSzPts val="3200"/>
              <a:buFont typeface="Arial"/>
              <a:buChar char="•"/>
            </a:pPr>
            <a:r>
              <a:rPr lang="en-US" sz="2400" dirty="0"/>
              <a:t>Transparency – check by independent experts</a:t>
            </a:r>
            <a:endParaRPr dirty="0"/>
          </a:p>
          <a:p>
            <a:pPr marL="482600" lvl="0" indent="-457200" algn="l" rtl="0">
              <a:lnSpc>
                <a:spcPct val="100000"/>
              </a:lnSpc>
              <a:spcBef>
                <a:spcPts val="640"/>
              </a:spcBef>
              <a:spcAft>
                <a:spcPts val="0"/>
              </a:spcAft>
              <a:buSzPts val="3200"/>
              <a:buFont typeface="Arial"/>
              <a:buChar char="•"/>
            </a:pPr>
            <a:r>
              <a:rPr lang="en-US" sz="2400" dirty="0"/>
              <a:t>Restores public trust and confidence in the process</a:t>
            </a:r>
            <a:endParaRPr dirty="0"/>
          </a:p>
          <a:p>
            <a:pPr marL="482600" lvl="0" indent="-457200" algn="l" rtl="0">
              <a:lnSpc>
                <a:spcPct val="100000"/>
              </a:lnSpc>
              <a:spcBef>
                <a:spcPts val="640"/>
              </a:spcBef>
              <a:spcAft>
                <a:spcPts val="0"/>
              </a:spcAft>
              <a:buSzPts val="3200"/>
              <a:buFont typeface="Arial"/>
              <a:buChar char="•"/>
            </a:pPr>
            <a:r>
              <a:rPr lang="en-US" sz="2400" dirty="0"/>
              <a:t>Demonstrates compliance with Voting Rights Act</a:t>
            </a:r>
            <a:endParaRPr dirty="0"/>
          </a:p>
          <a:p>
            <a:pPr marL="482600" lvl="0" indent="-457200" algn="l" rtl="0">
              <a:lnSpc>
                <a:spcPct val="100000"/>
              </a:lnSpc>
              <a:spcBef>
                <a:spcPts val="640"/>
              </a:spcBef>
              <a:spcAft>
                <a:spcPts val="0"/>
              </a:spcAft>
              <a:buSzPts val="3200"/>
              <a:buFont typeface="Arial"/>
              <a:buChar char="•"/>
            </a:pPr>
            <a:r>
              <a:rPr lang="en-US" sz="2400" dirty="0"/>
              <a:t>May help avoid costly litigation</a:t>
            </a:r>
            <a:endParaRPr sz="2400" dirty="0"/>
          </a:p>
        </p:txBody>
      </p:sp>
    </p:spTree>
    <p:extLst>
      <p:ext uri="{BB962C8B-B14F-4D97-AF65-F5344CB8AC3E}">
        <p14:creationId xmlns:p14="http://schemas.microsoft.com/office/powerpoint/2010/main" val="1067580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BEF04-1CB7-466A-8910-F912CCA8CF1B}"/>
              </a:ext>
            </a:extLst>
          </p:cNvPr>
          <p:cNvSpPr>
            <a:spLocks noGrp="1"/>
          </p:cNvSpPr>
          <p:nvPr>
            <p:ph type="title"/>
          </p:nvPr>
        </p:nvSpPr>
        <p:spPr>
          <a:xfrm>
            <a:off x="282054" y="228865"/>
            <a:ext cx="8538949" cy="771741"/>
          </a:xfrm>
        </p:spPr>
        <p:txBody>
          <a:bodyPr>
            <a:normAutofit fontScale="90000"/>
          </a:bodyPr>
          <a:lstStyle/>
          <a:p>
            <a:r>
              <a:rPr lang="en-US" dirty="0"/>
              <a:t>Fair Districts GA and Princeton as Resources </a:t>
            </a:r>
          </a:p>
        </p:txBody>
      </p:sp>
      <p:sp>
        <p:nvSpPr>
          <p:cNvPr id="3" name="Text Placeholder 2">
            <a:extLst>
              <a:ext uri="{FF2B5EF4-FFF2-40B4-BE49-F238E27FC236}">
                <a16:creationId xmlns:a16="http://schemas.microsoft.com/office/drawing/2014/main" id="{069EBC31-13F6-480E-8135-D168D12BF05F}"/>
              </a:ext>
            </a:extLst>
          </p:cNvPr>
          <p:cNvSpPr>
            <a:spLocks noGrp="1"/>
          </p:cNvSpPr>
          <p:nvPr>
            <p:ph type="body" idx="1"/>
          </p:nvPr>
        </p:nvSpPr>
        <p:spPr>
          <a:xfrm>
            <a:off x="388967" y="1314733"/>
            <a:ext cx="8229600" cy="1918434"/>
          </a:xfrm>
        </p:spPr>
        <p:txBody>
          <a:bodyPr/>
          <a:lstStyle/>
          <a:p>
            <a:r>
              <a:rPr lang="en-US" sz="2800" dirty="0"/>
              <a:t>Available to consult and review draft maps using benchmarks </a:t>
            </a:r>
          </a:p>
          <a:p>
            <a:r>
              <a:rPr lang="en-US" sz="2800" dirty="0"/>
              <a:t>Fair Districts legislator resource page: bit.ly/</a:t>
            </a:r>
            <a:r>
              <a:rPr lang="en-US" sz="2800" dirty="0" err="1"/>
              <a:t>FDGALegislatorResources</a:t>
            </a:r>
            <a:r>
              <a:rPr lang="en-US" sz="2800" dirty="0"/>
              <a:t> </a:t>
            </a:r>
          </a:p>
        </p:txBody>
      </p:sp>
      <p:sp>
        <p:nvSpPr>
          <p:cNvPr id="4" name="Slide Number Placeholder 3">
            <a:extLst>
              <a:ext uri="{FF2B5EF4-FFF2-40B4-BE49-F238E27FC236}">
                <a16:creationId xmlns:a16="http://schemas.microsoft.com/office/drawing/2014/main" id="{F885517D-9263-4960-9D29-2C71C1DEB3E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11</a:t>
            </a:fld>
            <a:endParaRPr lang="en-US"/>
          </a:p>
        </p:txBody>
      </p:sp>
      <p:pic>
        <p:nvPicPr>
          <p:cNvPr id="5" name="Picture 4">
            <a:extLst>
              <a:ext uri="{FF2B5EF4-FFF2-40B4-BE49-F238E27FC236}">
                <a16:creationId xmlns:a16="http://schemas.microsoft.com/office/drawing/2014/main" id="{1915B470-6245-4CA8-BF49-BFBB41835547}"/>
              </a:ext>
            </a:extLst>
          </p:cNvPr>
          <p:cNvPicPr>
            <a:picLocks noChangeAspect="1"/>
          </p:cNvPicPr>
          <p:nvPr/>
        </p:nvPicPr>
        <p:blipFill>
          <a:blip r:embed="rId2"/>
          <a:stretch>
            <a:fillRect/>
          </a:stretch>
        </p:blipFill>
        <p:spPr>
          <a:xfrm>
            <a:off x="5030680" y="3601052"/>
            <a:ext cx="1511939" cy="1597290"/>
          </a:xfrm>
          <a:prstGeom prst="rect">
            <a:avLst/>
          </a:prstGeom>
        </p:spPr>
      </p:pic>
      <p:pic>
        <p:nvPicPr>
          <p:cNvPr id="6" name="Picture 5">
            <a:extLst>
              <a:ext uri="{FF2B5EF4-FFF2-40B4-BE49-F238E27FC236}">
                <a16:creationId xmlns:a16="http://schemas.microsoft.com/office/drawing/2014/main" id="{14DC7F3C-942D-40FE-AA60-BE1E1DA7DE3E}"/>
              </a:ext>
            </a:extLst>
          </p:cNvPr>
          <p:cNvPicPr>
            <a:picLocks noChangeAspect="1"/>
          </p:cNvPicPr>
          <p:nvPr/>
        </p:nvPicPr>
        <p:blipFill>
          <a:blip r:embed="rId3"/>
          <a:stretch>
            <a:fillRect/>
          </a:stretch>
        </p:blipFill>
        <p:spPr>
          <a:xfrm>
            <a:off x="2552309" y="3569565"/>
            <a:ext cx="1694087" cy="1661404"/>
          </a:xfrm>
          <a:prstGeom prst="rect">
            <a:avLst/>
          </a:prstGeom>
        </p:spPr>
      </p:pic>
    </p:spTree>
    <p:extLst>
      <p:ext uri="{BB962C8B-B14F-4D97-AF65-F5344CB8AC3E}">
        <p14:creationId xmlns:p14="http://schemas.microsoft.com/office/powerpoint/2010/main" val="2021018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
          <p:cNvSpPr txBox="1">
            <a:spLocks noGrp="1"/>
          </p:cNvSpPr>
          <p:nvPr>
            <p:ph type="title"/>
          </p:nvPr>
        </p:nvSpPr>
        <p:spPr>
          <a:xfrm>
            <a:off x="342900" y="253540"/>
            <a:ext cx="8229600" cy="771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800080"/>
              </a:buClr>
              <a:buSzPts val="3600"/>
              <a:buFont typeface="Calibri"/>
              <a:buNone/>
            </a:pPr>
            <a:r>
              <a:rPr lang="en-US" b="1">
                <a:solidFill>
                  <a:srgbClr val="7D3169"/>
                </a:solidFill>
                <a:latin typeface="Helvetica Neue"/>
                <a:ea typeface="Helvetica Neue"/>
                <a:cs typeface="Helvetica Neue"/>
                <a:sym typeface="Helvetica Neue"/>
              </a:rPr>
              <a:t>About Fair Districts GA</a:t>
            </a:r>
            <a:endParaRPr/>
          </a:p>
        </p:txBody>
      </p:sp>
      <p:sp>
        <p:nvSpPr>
          <p:cNvPr id="159" name="Google Shape;159;p2"/>
          <p:cNvSpPr txBox="1">
            <a:spLocks noGrp="1"/>
          </p:cNvSpPr>
          <p:nvPr>
            <p:ph type="body" idx="1"/>
          </p:nvPr>
        </p:nvSpPr>
        <p:spPr>
          <a:xfrm>
            <a:off x="957385" y="1087950"/>
            <a:ext cx="7297615" cy="252372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2400"/>
              <a:buNone/>
            </a:pPr>
            <a:r>
              <a:rPr lang="en-US" sz="2000" dirty="0">
                <a:latin typeface="Cambria"/>
                <a:ea typeface="Cambria"/>
                <a:cs typeface="Cambria"/>
                <a:sym typeface="Cambria"/>
              </a:rPr>
              <a:t>Fair Districts GA is a </a:t>
            </a:r>
            <a:r>
              <a:rPr lang="en-US" sz="2000" b="1" dirty="0">
                <a:latin typeface="Cambria"/>
                <a:ea typeface="Cambria"/>
                <a:cs typeface="Cambria"/>
                <a:sym typeface="Cambria"/>
              </a:rPr>
              <a:t>nonpartisan</a:t>
            </a:r>
            <a:r>
              <a:rPr lang="en-US" sz="2000" dirty="0">
                <a:latin typeface="Cambria"/>
                <a:ea typeface="Cambria"/>
                <a:cs typeface="Cambria"/>
                <a:sym typeface="Cambria"/>
              </a:rPr>
              <a:t> grass roots citizens’ group that works to end electoral map rigging in Georgia. </a:t>
            </a:r>
            <a:r>
              <a:rPr lang="en-US" sz="2200" dirty="0">
                <a:latin typeface="Cambria"/>
                <a:ea typeface="Cambria"/>
                <a:cs typeface="Cambria"/>
                <a:sym typeface="Cambria"/>
              </a:rPr>
              <a:t> </a:t>
            </a:r>
            <a:endParaRPr sz="2200" dirty="0">
              <a:latin typeface="Cambria"/>
              <a:ea typeface="Cambria"/>
              <a:cs typeface="Cambria"/>
              <a:sym typeface="Cambria"/>
            </a:endParaRPr>
          </a:p>
          <a:p>
            <a:pPr marL="0" lvl="0" indent="0" algn="l" rtl="0">
              <a:spcBef>
                <a:spcPts val="480"/>
              </a:spcBef>
              <a:spcAft>
                <a:spcPts val="0"/>
              </a:spcAft>
              <a:buClr>
                <a:schemeClr val="dk1"/>
              </a:buClr>
              <a:buSzPts val="2400"/>
              <a:buNone/>
            </a:pPr>
            <a:endParaRPr sz="1000" dirty="0">
              <a:latin typeface="Cambria"/>
              <a:ea typeface="Cambria"/>
              <a:cs typeface="Cambria"/>
              <a:sym typeface="Cambria"/>
            </a:endParaRPr>
          </a:p>
          <a:p>
            <a:pPr marL="0" lvl="0" indent="0" algn="l" rtl="0">
              <a:spcBef>
                <a:spcPts val="480"/>
              </a:spcBef>
              <a:spcAft>
                <a:spcPts val="0"/>
              </a:spcAft>
              <a:buClr>
                <a:schemeClr val="dk1"/>
              </a:buClr>
              <a:buSzPts val="2400"/>
              <a:buNone/>
            </a:pPr>
            <a:r>
              <a:rPr lang="en-US" sz="2000" dirty="0">
                <a:latin typeface="Cambria"/>
                <a:ea typeface="Cambria"/>
                <a:cs typeface="Cambria"/>
                <a:sym typeface="Cambria"/>
              </a:rPr>
              <a:t>Our focus is to fight gerrymandering, the practice of drawing legislative district lines to favor one </a:t>
            </a:r>
            <a:r>
              <a:rPr lang="en-US" sz="2000" b="1" dirty="0">
                <a:latin typeface="Cambria"/>
                <a:ea typeface="Cambria"/>
                <a:cs typeface="Cambria"/>
                <a:sym typeface="Cambria"/>
              </a:rPr>
              <a:t>group</a:t>
            </a:r>
            <a:r>
              <a:rPr lang="en-US" sz="2000" dirty="0">
                <a:latin typeface="Cambria"/>
                <a:ea typeface="Cambria"/>
                <a:cs typeface="Cambria"/>
                <a:sym typeface="Cambria"/>
              </a:rPr>
              <a:t> over another. </a:t>
            </a:r>
            <a:endParaRPr sz="2000" dirty="0">
              <a:latin typeface="Cambria"/>
              <a:ea typeface="Cambria"/>
              <a:cs typeface="Cambria"/>
              <a:sym typeface="Cambria"/>
            </a:endParaRPr>
          </a:p>
          <a:p>
            <a:pPr marL="0" lvl="0" indent="0" algn="l" rtl="0">
              <a:spcBef>
                <a:spcPts val="480"/>
              </a:spcBef>
              <a:spcAft>
                <a:spcPts val="0"/>
              </a:spcAft>
              <a:buClr>
                <a:schemeClr val="dk1"/>
              </a:buClr>
              <a:buSzPts val="2400"/>
              <a:buNone/>
            </a:pPr>
            <a:endParaRPr sz="1000" dirty="0">
              <a:latin typeface="Cambria"/>
              <a:ea typeface="Cambria"/>
              <a:cs typeface="Cambria"/>
              <a:sym typeface="Cambria"/>
            </a:endParaRPr>
          </a:p>
          <a:p>
            <a:pPr marL="0" lvl="0" indent="0" algn="l" rtl="0">
              <a:spcBef>
                <a:spcPts val="480"/>
              </a:spcBef>
              <a:spcAft>
                <a:spcPts val="0"/>
              </a:spcAft>
              <a:buClr>
                <a:schemeClr val="dk1"/>
              </a:buClr>
              <a:buSzPts val="2400"/>
              <a:buNone/>
            </a:pPr>
            <a:r>
              <a:rPr lang="en-US" sz="2000" dirty="0">
                <a:latin typeface="Cambria"/>
                <a:ea typeface="Cambria"/>
                <a:cs typeface="Cambria"/>
                <a:sym typeface="Cambria"/>
              </a:rPr>
              <a:t>Our ultimate goal is to reform Georgia’s </a:t>
            </a:r>
            <a:r>
              <a:rPr lang="en-US" sz="2000" b="1" dirty="0">
                <a:latin typeface="Cambria"/>
                <a:ea typeface="Cambria"/>
                <a:cs typeface="Cambria"/>
                <a:sym typeface="Cambria"/>
              </a:rPr>
              <a:t>process</a:t>
            </a:r>
            <a:r>
              <a:rPr lang="en-US" sz="2000" dirty="0">
                <a:latin typeface="Cambria"/>
                <a:ea typeface="Cambria"/>
                <a:cs typeface="Cambria"/>
                <a:sym typeface="Cambria"/>
              </a:rPr>
              <a:t> for drawing state and federal electoral maps.</a:t>
            </a:r>
            <a:endParaRPr sz="2000" dirty="0">
              <a:latin typeface="Cambria"/>
              <a:ea typeface="Cambria"/>
              <a:cs typeface="Cambria"/>
              <a:sym typeface="Cambria"/>
            </a:endParaRPr>
          </a:p>
        </p:txBody>
      </p:sp>
      <p:sp>
        <p:nvSpPr>
          <p:cNvPr id="160" name="Google Shape;160;p2"/>
          <p:cNvSpPr txBox="1"/>
          <p:nvPr/>
        </p:nvSpPr>
        <p:spPr>
          <a:xfrm>
            <a:off x="1496550" y="4287875"/>
            <a:ext cx="6200100" cy="1177500"/>
          </a:xfrm>
          <a:prstGeom prst="rect">
            <a:avLst/>
          </a:prstGeom>
          <a:solidFill>
            <a:srgbClr val="7D3169"/>
          </a:solidFill>
          <a:ln w="9525" cap="flat" cmpd="sng">
            <a:solidFill>
              <a:srgbClr val="7D3169"/>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1" indent="0" algn="ctr" rtl="0">
              <a:spcBef>
                <a:spcPts val="0"/>
              </a:spcBef>
              <a:spcAft>
                <a:spcPts val="0"/>
              </a:spcAft>
              <a:buNone/>
            </a:pPr>
            <a:r>
              <a:rPr lang="en-US" sz="2000" b="0" u="none" strike="noStrike" cap="none">
                <a:solidFill>
                  <a:schemeClr val="lt1"/>
                </a:solidFill>
                <a:latin typeface="Calibri"/>
                <a:ea typeface="Calibri"/>
                <a:cs typeface="Calibri"/>
                <a:sym typeface="Calibri"/>
              </a:rPr>
              <a:t>Georgia is now a swing state.  Our legislative and congressional districts should reflect this new reality.</a:t>
            </a:r>
            <a:endParaRPr>
              <a:solidFill>
                <a:schemeClr val="lt1"/>
              </a:solidFill>
            </a:endParaRPr>
          </a:p>
          <a:p>
            <a:pPr marL="0" marR="0" lvl="1" indent="0" algn="ctr" rtl="0">
              <a:spcBef>
                <a:spcPts val="0"/>
              </a:spcBef>
              <a:spcAft>
                <a:spcPts val="0"/>
              </a:spcAft>
              <a:buNone/>
            </a:pPr>
            <a:endParaRPr sz="1050" b="0" u="none" strike="noStrike" cap="none">
              <a:solidFill>
                <a:schemeClr val="lt1"/>
              </a:solidFill>
              <a:latin typeface="Calibri"/>
              <a:ea typeface="Calibri"/>
              <a:cs typeface="Calibri"/>
              <a:sym typeface="Calibri"/>
            </a:endParaRPr>
          </a:p>
          <a:p>
            <a:pPr marL="0" marR="0" lvl="1" indent="0" algn="ctr" rtl="0">
              <a:spcBef>
                <a:spcPts val="0"/>
              </a:spcBef>
              <a:spcAft>
                <a:spcPts val="0"/>
              </a:spcAft>
              <a:buNone/>
            </a:pPr>
            <a:r>
              <a:rPr lang="en-US" sz="2000" b="0" u="none" strike="noStrike" cap="none">
                <a:solidFill>
                  <a:schemeClr val="lt1"/>
                </a:solidFill>
                <a:latin typeface="Calibri"/>
                <a:ea typeface="Calibri"/>
                <a:cs typeface="Calibri"/>
                <a:sym typeface="Calibri"/>
              </a:rPr>
              <a:t>Fair elections require fair voting rights </a:t>
            </a:r>
            <a:r>
              <a:rPr lang="en-US" sz="2000" b="1" strike="noStrike" cap="none">
                <a:solidFill>
                  <a:schemeClr val="lt1"/>
                </a:solidFill>
                <a:latin typeface="Calibri"/>
                <a:ea typeface="Calibri"/>
                <a:cs typeface="Calibri"/>
                <a:sym typeface="Calibri"/>
              </a:rPr>
              <a:t>and </a:t>
            </a:r>
            <a:r>
              <a:rPr lang="en-US" sz="2000" b="0" u="none" strike="noStrike" cap="none">
                <a:solidFill>
                  <a:schemeClr val="lt1"/>
                </a:solidFill>
                <a:latin typeface="Calibri"/>
                <a:ea typeface="Calibri"/>
                <a:cs typeface="Calibri"/>
                <a:sym typeface="Calibri"/>
              </a:rPr>
              <a:t>fair districts.</a:t>
            </a:r>
            <a:endParaRPr sz="2000" b="0" u="none" strike="noStrike" cap="none">
              <a:solidFill>
                <a:schemeClr val="lt1"/>
              </a:solidFill>
              <a:latin typeface="Calibri"/>
              <a:ea typeface="Calibri"/>
              <a:cs typeface="Calibri"/>
              <a:sym typeface="Calibri"/>
            </a:endParaRPr>
          </a:p>
        </p:txBody>
      </p:sp>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uk-UA" smtClean="0"/>
              <a:t>2</a:t>
            </a:fld>
            <a:endParaRPr lang="uk-UA" dirty="0"/>
          </a:p>
        </p:txBody>
      </p:sp>
      <p:pic>
        <p:nvPicPr>
          <p:cNvPr id="6" name="Google Shape;151;p1"/>
          <p:cNvPicPr preferRelativeResize="0"/>
          <p:nvPr/>
        </p:nvPicPr>
        <p:blipFill rotWithShape="1">
          <a:blip r:embed="rId3">
            <a:alphaModFix/>
          </a:blip>
          <a:srcRect/>
          <a:stretch/>
        </p:blipFill>
        <p:spPr>
          <a:xfrm>
            <a:off x="8235460" y="4786922"/>
            <a:ext cx="800063" cy="820509"/>
          </a:xfrm>
          <a:prstGeom prst="rect">
            <a:avLst/>
          </a:prstGeom>
          <a:noFill/>
          <a:ln>
            <a:noFill/>
          </a:ln>
        </p:spPr>
      </p:pic>
    </p:spTree>
    <p:extLst>
      <p:ext uri="{BB962C8B-B14F-4D97-AF65-F5344CB8AC3E}">
        <p14:creationId xmlns:p14="http://schemas.microsoft.com/office/powerpoint/2010/main" val="473296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
          <p:cNvSpPr txBox="1">
            <a:spLocks noGrp="1"/>
          </p:cNvSpPr>
          <p:nvPr>
            <p:ph type="title"/>
          </p:nvPr>
        </p:nvSpPr>
        <p:spPr>
          <a:xfrm>
            <a:off x="342900" y="253540"/>
            <a:ext cx="8229600" cy="771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800080"/>
              </a:buClr>
              <a:buSzPts val="3600"/>
              <a:buFont typeface="Calibri"/>
              <a:buNone/>
            </a:pPr>
            <a:r>
              <a:rPr lang="en-US" b="1" dirty="0">
                <a:solidFill>
                  <a:srgbClr val="7D3169"/>
                </a:solidFill>
                <a:latin typeface="Helvetica Neue"/>
                <a:ea typeface="Helvetica Neue"/>
                <a:cs typeface="Helvetica Neue"/>
                <a:sym typeface="Helvetica Neue"/>
              </a:rPr>
              <a:t>About Princeton Gerrymandering Project</a:t>
            </a:r>
            <a:endParaRPr dirty="0"/>
          </a:p>
        </p:txBody>
      </p:sp>
      <p:sp>
        <p:nvSpPr>
          <p:cNvPr id="159" name="Google Shape;159;p2"/>
          <p:cNvSpPr txBox="1">
            <a:spLocks noGrp="1"/>
          </p:cNvSpPr>
          <p:nvPr>
            <p:ph type="body" idx="1"/>
          </p:nvPr>
        </p:nvSpPr>
        <p:spPr>
          <a:xfrm>
            <a:off x="427631" y="1341944"/>
            <a:ext cx="7788294" cy="2862282"/>
          </a:xfrm>
          <a:prstGeom prst="rect">
            <a:avLst/>
          </a:prstGeom>
          <a:noFill/>
          <a:ln>
            <a:noFill/>
          </a:ln>
        </p:spPr>
        <p:txBody>
          <a:bodyPr spcFirstLastPara="1" wrap="square" lIns="91425" tIns="45700" rIns="91425" bIns="45700" anchor="t" anchorCtr="0">
            <a:spAutoFit/>
          </a:bodyPr>
          <a:lstStyle/>
          <a:p>
            <a:pPr marL="342900">
              <a:spcBef>
                <a:spcPts val="0"/>
              </a:spcBef>
              <a:buSzPts val="2400"/>
            </a:pPr>
            <a:r>
              <a:rPr lang="en-US" sz="2000" dirty="0"/>
              <a:t>The Princeton Gerrymandering Project (PGP) does nonpartisan analysis to understand and eliminate partisan gerrymandering at a state-by-state level</a:t>
            </a:r>
          </a:p>
          <a:p>
            <a:pPr marL="342900">
              <a:spcBef>
                <a:spcPts val="0"/>
              </a:spcBef>
              <a:buSzPts val="2400"/>
            </a:pPr>
            <a:r>
              <a:rPr lang="en-US" sz="2000" dirty="0"/>
              <a:t>Use state-of-art ensemble methods to create a normative collection of maps to understand what a map would look like without bias </a:t>
            </a:r>
          </a:p>
          <a:p>
            <a:pPr marL="342900">
              <a:spcBef>
                <a:spcPts val="0"/>
              </a:spcBef>
              <a:buSzPts val="2400"/>
            </a:pPr>
            <a:r>
              <a:rPr lang="en-US" sz="2000" dirty="0"/>
              <a:t>Serve as experts in federal and state courts </a:t>
            </a:r>
          </a:p>
          <a:p>
            <a:pPr marL="342900">
              <a:spcBef>
                <a:spcPts val="0"/>
              </a:spcBef>
              <a:buSzPts val="2400"/>
            </a:pPr>
            <a:endParaRPr lang="en-US" sz="2000" dirty="0"/>
          </a:p>
          <a:p>
            <a:pPr marL="0" lvl="0" indent="0" algn="ctr">
              <a:spcBef>
                <a:spcPts val="0"/>
              </a:spcBef>
              <a:buSzPts val="2400"/>
              <a:buNone/>
            </a:pPr>
            <a:r>
              <a:rPr lang="en-US" sz="2000" i="1" dirty="0"/>
              <a:t>“We bridge the gap between mathematics and the law to achieve fair representation through redistricting reform.”</a:t>
            </a:r>
            <a:endParaRPr sz="2000" i="1" dirty="0">
              <a:sym typeface="Cambria"/>
            </a:endParaRPr>
          </a:p>
        </p:txBody>
      </p:sp>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uk-UA" smtClean="0"/>
              <a:t>3</a:t>
            </a:fld>
            <a:endParaRPr lang="uk-UA" dirty="0"/>
          </a:p>
        </p:txBody>
      </p:sp>
      <p:grpSp>
        <p:nvGrpSpPr>
          <p:cNvPr id="7" name="Group 6"/>
          <p:cNvGrpSpPr/>
          <p:nvPr/>
        </p:nvGrpSpPr>
        <p:grpSpPr>
          <a:xfrm>
            <a:off x="6991030" y="3866028"/>
            <a:ext cx="1511562" cy="1595432"/>
            <a:chOff x="7265892" y="2765326"/>
            <a:chExt cx="1433853" cy="1865604"/>
          </a:xfrm>
        </p:grpSpPr>
        <p:pic>
          <p:nvPicPr>
            <p:cNvPr id="8" name="Google Shape;328;p15" descr="PGP logo.jpeg"/>
            <p:cNvPicPr preferRelativeResize="0"/>
            <p:nvPr/>
          </p:nvPicPr>
          <p:blipFill rotWithShape="1">
            <a:blip r:embed="rId3">
              <a:alphaModFix/>
            </a:blip>
            <a:srcRect b="43229"/>
            <a:stretch/>
          </p:blipFill>
          <p:spPr>
            <a:xfrm rot="16200000">
              <a:off x="7188365" y="3075246"/>
              <a:ext cx="1433853" cy="814014"/>
            </a:xfrm>
            <a:prstGeom prst="rect">
              <a:avLst/>
            </a:prstGeom>
            <a:noFill/>
            <a:ln>
              <a:noFill/>
            </a:ln>
          </p:spPr>
        </p:pic>
        <p:pic>
          <p:nvPicPr>
            <p:cNvPr id="9" name="Google Shape;328;p15" descr="PGP logo.jpeg"/>
            <p:cNvPicPr preferRelativeResize="0"/>
            <p:nvPr/>
          </p:nvPicPr>
          <p:blipFill rotWithShape="1">
            <a:blip r:embed="rId3">
              <a:alphaModFix/>
            </a:blip>
            <a:srcRect t="53414" b="13961"/>
            <a:stretch/>
          </p:blipFill>
          <p:spPr>
            <a:xfrm>
              <a:off x="7265892" y="4163125"/>
              <a:ext cx="1433853" cy="467805"/>
            </a:xfrm>
            <a:prstGeom prst="rect">
              <a:avLst/>
            </a:prstGeom>
            <a:noFill/>
            <a:ln>
              <a:noFill/>
            </a:ln>
          </p:spPr>
        </p:pic>
      </p:grpSp>
    </p:spTree>
    <p:extLst>
      <p:ext uri="{BB962C8B-B14F-4D97-AF65-F5344CB8AC3E}">
        <p14:creationId xmlns:p14="http://schemas.microsoft.com/office/powerpoint/2010/main" val="757048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35"/>
          <p:cNvSpPr txBox="1">
            <a:spLocks noGrp="1"/>
          </p:cNvSpPr>
          <p:nvPr>
            <p:ph type="ctrTitle"/>
          </p:nvPr>
        </p:nvSpPr>
        <p:spPr/>
        <p:txBody>
          <a:bodyPr/>
          <a:lstStyle/>
          <a:p>
            <a:pPr lvl="0"/>
            <a:r>
              <a:rPr lang="en-US"/>
              <a:t>What do we mean by fair maps?</a:t>
            </a:r>
            <a:endParaRPr lang="en-US" dirty="0"/>
          </a:p>
        </p:txBody>
      </p:sp>
      <p:sp>
        <p:nvSpPr>
          <p:cNvPr id="698" name="Google Shape;698;p35"/>
          <p:cNvSpPr txBox="1">
            <a:spLocks noGrp="1"/>
          </p:cNvSpPr>
          <p:nvPr>
            <p:ph type="body" idx="1"/>
          </p:nvPr>
        </p:nvSpPr>
        <p:spPr>
          <a:xfrm>
            <a:off x="400332" y="1040671"/>
            <a:ext cx="8229600" cy="3631723"/>
          </a:xfrm>
        </p:spPr>
        <p:txBody>
          <a:bodyPr/>
          <a:lstStyle/>
          <a:p>
            <a:r>
              <a:rPr lang="en-US" sz="2800" dirty="0"/>
              <a:t>Respect voters’ political preferences</a:t>
            </a:r>
          </a:p>
          <a:p>
            <a:pPr lvl="1"/>
            <a:r>
              <a:rPr lang="en-US" sz="2400" dirty="0"/>
              <a:t>Reflect the natural political preferences of voters distributed across the state</a:t>
            </a:r>
          </a:p>
          <a:p>
            <a:pPr lvl="1"/>
            <a:r>
              <a:rPr lang="en-US" sz="2400" dirty="0"/>
              <a:t>Sufficiently competitive</a:t>
            </a:r>
          </a:p>
          <a:p>
            <a:r>
              <a:rPr lang="en-US" sz="2800" dirty="0"/>
              <a:t>Reflecting Georgia’s diversity </a:t>
            </a:r>
          </a:p>
          <a:p>
            <a:pPr lvl="1"/>
            <a:r>
              <a:rPr lang="en-US" sz="2400" dirty="0"/>
              <a:t>Sufficient majority-minority districts per VRA</a:t>
            </a:r>
          </a:p>
          <a:p>
            <a:pPr lvl="1"/>
            <a:r>
              <a:rPr lang="en-US" sz="2400" dirty="0"/>
              <a:t>Preserve minority opportunity / influence districts</a:t>
            </a:r>
          </a:p>
          <a:p>
            <a:r>
              <a:rPr lang="en-US" sz="2800" dirty="0"/>
              <a:t>Honor communities of interest</a:t>
            </a:r>
          </a:p>
        </p:txBody>
      </p:sp>
      <p:sp>
        <p:nvSpPr>
          <p:cNvPr id="6" name="Slide Number Placeholder 1"/>
          <p:cNvSpPr>
            <a:spLocks noGrp="1"/>
          </p:cNvSpPr>
          <p:nvPr>
            <p:ph type="sldNum" idx="12"/>
          </p:nvPr>
        </p:nvSpPr>
        <p:spPr>
          <a:xfrm>
            <a:off x="110405" y="5278024"/>
            <a:ext cx="639618" cy="304271"/>
          </a:xfrm>
        </p:spPr>
        <p:txBody>
          <a:bodyPr/>
          <a:lstStyle/>
          <a:p>
            <a:pPr marL="0" lvl="0" indent="0" algn="ctr" rtl="0">
              <a:spcBef>
                <a:spcPts val="0"/>
              </a:spcBef>
              <a:spcAft>
                <a:spcPts val="0"/>
              </a:spcAft>
              <a:buNone/>
            </a:pPr>
            <a:fld id="{00000000-1234-1234-1234-123412341234}" type="slidenum">
              <a:rPr lang="uk-UA" smtClean="0"/>
              <a:t>4</a:t>
            </a:fld>
            <a:endParaRPr lang="uk-UA" dirty="0"/>
          </a:p>
        </p:txBody>
      </p:sp>
    </p:spTree>
    <p:extLst>
      <p:ext uri="{BB962C8B-B14F-4D97-AF65-F5344CB8AC3E}">
        <p14:creationId xmlns:p14="http://schemas.microsoft.com/office/powerpoint/2010/main" val="1300422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1"/>
          <p:cNvSpPr txBox="1">
            <a:spLocks noGrp="1"/>
          </p:cNvSpPr>
          <p:nvPr>
            <p:ph type="ctrTitle"/>
          </p:nvPr>
        </p:nvSpPr>
        <p:spPr>
          <a:xfrm>
            <a:off x="0" y="0"/>
            <a:ext cx="9144000" cy="5859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2200"/>
              <a:buFont typeface="Arial"/>
              <a:buNone/>
            </a:pPr>
            <a:r>
              <a:rPr lang="en-US" b="1" dirty="0">
                <a:latin typeface="Franklin Gothic"/>
                <a:ea typeface="Franklin Gothic"/>
                <a:cs typeface="Franklin Gothic"/>
                <a:sym typeface="Franklin Gothic"/>
              </a:rPr>
              <a:t>State </a:t>
            </a:r>
            <a:r>
              <a:rPr lang="en-US" b="1" dirty="0">
                <a:solidFill>
                  <a:srgbClr val="04595D"/>
                </a:solidFill>
                <a:latin typeface="Franklin Gothic"/>
                <a:ea typeface="Franklin Gothic"/>
                <a:cs typeface="Franklin Gothic"/>
                <a:sym typeface="Franklin Gothic"/>
              </a:rPr>
              <a:t>House</a:t>
            </a:r>
            <a:r>
              <a:rPr lang="en-US" b="1">
                <a:latin typeface="Franklin Gothic"/>
                <a:ea typeface="Franklin Gothic"/>
                <a:cs typeface="Franklin Gothic"/>
                <a:sym typeface="Franklin Gothic"/>
              </a:rPr>
              <a:t>: </a:t>
            </a:r>
            <a:r>
              <a:rPr lang="en-US">
                <a:latin typeface="Franklin Gothic"/>
                <a:ea typeface="Franklin Gothic"/>
                <a:cs typeface="Franklin Gothic"/>
                <a:sym typeface="Franklin Gothic"/>
              </a:rPr>
              <a:t>P</a:t>
            </a:r>
            <a:r>
              <a:rPr lang="en-US" b="1">
                <a:latin typeface="Franklin Gothic"/>
                <a:ea typeface="Franklin Gothic"/>
                <a:cs typeface="Franklin Gothic"/>
                <a:sym typeface="Franklin Gothic"/>
              </a:rPr>
              <a:t>artisan </a:t>
            </a:r>
            <a:r>
              <a:rPr lang="en-US" dirty="0">
                <a:latin typeface="Franklin Gothic"/>
                <a:ea typeface="Franklin Gothic"/>
                <a:cs typeface="Franklin Gothic"/>
                <a:sym typeface="Franklin Gothic"/>
              </a:rPr>
              <a:t>A</a:t>
            </a:r>
            <a:r>
              <a:rPr lang="en-US" b="1" dirty="0">
                <a:latin typeface="Franklin Gothic"/>
                <a:ea typeface="Franklin Gothic"/>
                <a:cs typeface="Franklin Gothic"/>
                <a:sym typeface="Franklin Gothic"/>
              </a:rPr>
              <a:t>dvantage </a:t>
            </a:r>
            <a:r>
              <a:rPr lang="en-US" dirty="0">
                <a:latin typeface="Franklin Gothic"/>
                <a:ea typeface="Franklin Gothic"/>
                <a:cs typeface="Franklin Gothic"/>
                <a:sym typeface="Franklin Gothic"/>
              </a:rPr>
              <a:t> </a:t>
            </a:r>
            <a:endParaRPr dirty="0">
              <a:latin typeface="Franklin Gothic"/>
              <a:ea typeface="Franklin Gothic"/>
              <a:cs typeface="Franklin Gothic"/>
              <a:sym typeface="Franklin Gothic"/>
            </a:endParaRPr>
          </a:p>
        </p:txBody>
      </p:sp>
      <p:pic>
        <p:nvPicPr>
          <p:cNvPr id="224" name="Google Shape;224;p11"/>
          <p:cNvPicPr preferRelativeResize="0"/>
          <p:nvPr/>
        </p:nvPicPr>
        <p:blipFill rotWithShape="1">
          <a:blip r:embed="rId3">
            <a:alphaModFix/>
          </a:blip>
          <a:srcRect/>
          <a:stretch/>
        </p:blipFill>
        <p:spPr>
          <a:xfrm>
            <a:off x="584297" y="890700"/>
            <a:ext cx="8108366" cy="4540954"/>
          </a:xfrm>
          <a:prstGeom prst="rect">
            <a:avLst/>
          </a:prstGeom>
          <a:noFill/>
          <a:ln>
            <a:noFill/>
          </a:ln>
        </p:spPr>
      </p:pic>
      <p:sp>
        <p:nvSpPr>
          <p:cNvPr id="225" name="Google Shape;225;p11"/>
          <p:cNvSpPr/>
          <p:nvPr/>
        </p:nvSpPr>
        <p:spPr>
          <a:xfrm rot="-2592446">
            <a:off x="3848643" y="1968340"/>
            <a:ext cx="1108954" cy="307777"/>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More seats</a:t>
            </a:r>
            <a:endParaRPr/>
          </a:p>
        </p:txBody>
      </p:sp>
      <p:sp>
        <p:nvSpPr>
          <p:cNvPr id="226" name="Google Shape;226;p11"/>
          <p:cNvSpPr/>
          <p:nvPr/>
        </p:nvSpPr>
        <p:spPr>
          <a:xfrm rot="1551409">
            <a:off x="3685834" y="3175692"/>
            <a:ext cx="1413520" cy="307777"/>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Fewer votes</a:t>
            </a:r>
            <a:endParaRPr/>
          </a:p>
        </p:txBody>
      </p:sp>
      <p:cxnSp>
        <p:nvCxnSpPr>
          <p:cNvPr id="228" name="Google Shape;228;p11"/>
          <p:cNvCxnSpPr/>
          <p:nvPr/>
        </p:nvCxnSpPr>
        <p:spPr>
          <a:xfrm>
            <a:off x="4214794" y="3086101"/>
            <a:ext cx="547706" cy="291104"/>
          </a:xfrm>
          <a:prstGeom prst="straightConnector1">
            <a:avLst/>
          </a:prstGeom>
          <a:noFill/>
          <a:ln w="50800" cap="flat" cmpd="sng">
            <a:solidFill>
              <a:schemeClr val="lt1"/>
            </a:solidFill>
            <a:prstDash val="solid"/>
            <a:round/>
            <a:headEnd type="none" w="sm" len="sm"/>
            <a:tailEnd type="triangle" w="med" len="med"/>
          </a:ln>
        </p:spPr>
      </p:cxnSp>
      <p:cxnSp>
        <p:nvCxnSpPr>
          <p:cNvPr id="229" name="Google Shape;229;p11"/>
          <p:cNvCxnSpPr/>
          <p:nvPr/>
        </p:nvCxnSpPr>
        <p:spPr>
          <a:xfrm rot="10800000" flipH="1">
            <a:off x="4214792" y="2009773"/>
            <a:ext cx="528656" cy="504825"/>
          </a:xfrm>
          <a:prstGeom prst="straightConnector1">
            <a:avLst/>
          </a:prstGeom>
          <a:noFill/>
          <a:ln w="50800" cap="flat" cmpd="sng">
            <a:solidFill>
              <a:schemeClr val="lt1"/>
            </a:solidFill>
            <a:prstDash val="solid"/>
            <a:round/>
            <a:headEnd type="none" w="sm" len="sm"/>
            <a:tailEnd type="triangle" w="med" len="med"/>
          </a:ln>
        </p:spPr>
      </p:cxnSp>
      <p:sp>
        <p:nvSpPr>
          <p:cNvPr id="230" name="Google Shape;230;p11"/>
          <p:cNvSpPr/>
          <p:nvPr/>
        </p:nvSpPr>
        <p:spPr>
          <a:xfrm rot="-2413117">
            <a:off x="962568" y="3073240"/>
            <a:ext cx="1108954" cy="307777"/>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More votes</a:t>
            </a:r>
            <a:endParaRPr/>
          </a:p>
        </p:txBody>
      </p:sp>
      <p:cxnSp>
        <p:nvCxnSpPr>
          <p:cNvPr id="231" name="Google Shape;231;p11"/>
          <p:cNvCxnSpPr/>
          <p:nvPr/>
        </p:nvCxnSpPr>
        <p:spPr>
          <a:xfrm rot="-10620598" flipH="1">
            <a:off x="1328717" y="3114673"/>
            <a:ext cx="528656" cy="504825"/>
          </a:xfrm>
          <a:prstGeom prst="straightConnector1">
            <a:avLst/>
          </a:prstGeom>
          <a:noFill/>
          <a:ln w="50800" cap="flat" cmpd="sng">
            <a:solidFill>
              <a:schemeClr val="lt1"/>
            </a:solidFill>
            <a:prstDash val="solid"/>
            <a:round/>
            <a:headEnd type="none" w="sm" len="sm"/>
            <a:tailEnd type="triangle" w="med" len="med"/>
          </a:ln>
        </p:spPr>
      </p:cxnSp>
      <p:sp>
        <p:nvSpPr>
          <p:cNvPr id="232" name="Google Shape;232;p11"/>
          <p:cNvSpPr/>
          <p:nvPr/>
        </p:nvSpPr>
        <p:spPr>
          <a:xfrm>
            <a:off x="1295059" y="4471092"/>
            <a:ext cx="1413520" cy="307777"/>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Same seats</a:t>
            </a:r>
            <a:endParaRPr/>
          </a:p>
        </p:txBody>
      </p:sp>
      <p:cxnSp>
        <p:nvCxnSpPr>
          <p:cNvPr id="233" name="Google Shape;233;p11"/>
          <p:cNvCxnSpPr/>
          <p:nvPr/>
        </p:nvCxnSpPr>
        <p:spPr>
          <a:xfrm rot="-1620000">
            <a:off x="1271569" y="4314826"/>
            <a:ext cx="547706" cy="291104"/>
          </a:xfrm>
          <a:prstGeom prst="straightConnector1">
            <a:avLst/>
          </a:prstGeom>
          <a:noFill/>
          <a:ln w="50800" cap="flat" cmpd="sng">
            <a:solidFill>
              <a:schemeClr val="lt1"/>
            </a:solidFill>
            <a:prstDash val="solid"/>
            <a:round/>
            <a:headEnd type="none" w="sm" len="sm"/>
            <a:tailEnd type="triangle" w="med" len="med"/>
          </a:ln>
        </p:spPr>
      </p:cxnSp>
      <p:sp>
        <p:nvSpPr>
          <p:cNvPr id="234" name="Google Shape;234;p11"/>
          <p:cNvSpPr txBox="1"/>
          <p:nvPr/>
        </p:nvSpPr>
        <p:spPr>
          <a:xfrm>
            <a:off x="7717692" y="4138251"/>
            <a:ext cx="1426308"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Arial"/>
                <a:ea typeface="Arial"/>
                <a:cs typeface="Arial"/>
                <a:sym typeface="Arial"/>
              </a:rPr>
              <a:t>Notes: statewide votes = president, senate, governor.</a:t>
            </a:r>
            <a:endParaRPr/>
          </a:p>
          <a:p>
            <a:pPr marL="0" marR="0" lvl="0" indent="0" algn="l" rtl="0">
              <a:lnSpc>
                <a:spcPct val="100000"/>
              </a:lnSpc>
              <a:spcBef>
                <a:spcPts val="0"/>
              </a:spcBef>
              <a:spcAft>
                <a:spcPts val="0"/>
              </a:spcAft>
              <a:buNone/>
            </a:pPr>
            <a:r>
              <a:rPr lang="en-US" sz="1100" b="0" i="0" u="none" strike="noStrike" cap="none">
                <a:solidFill>
                  <a:srgbClr val="000000"/>
                </a:solidFill>
                <a:latin typeface="Arial"/>
                <a:ea typeface="Arial"/>
                <a:cs typeface="Arial"/>
                <a:sym typeface="Arial"/>
              </a:rPr>
              <a:t>Seats counted as elected, excludes party switches</a:t>
            </a:r>
            <a:endParaRPr sz="1100" b="0" i="0" u="none" strike="noStrike" cap="none">
              <a:solidFill>
                <a:srgbClr val="000000"/>
              </a:solidFill>
              <a:latin typeface="Arial"/>
              <a:ea typeface="Arial"/>
              <a:cs typeface="Arial"/>
              <a:sym typeface="Arial"/>
            </a:endParaRPr>
          </a:p>
        </p:txBody>
      </p:sp>
      <p:sp>
        <p:nvSpPr>
          <p:cNvPr id="235" name="Google Shape;235;p11"/>
          <p:cNvSpPr txBox="1"/>
          <p:nvPr/>
        </p:nvSpPr>
        <p:spPr>
          <a:xfrm>
            <a:off x="2149222" y="5412157"/>
            <a:ext cx="3838354"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Arial"/>
                <a:ea typeface="Arial"/>
                <a:cs typeface="Arial"/>
                <a:sym typeface="Arial"/>
              </a:rPr>
              <a:t>Source: FDGA analysis of GA Secy. of State election data</a:t>
            </a:r>
            <a:endParaRPr sz="1100" b="0" i="0" u="none" strike="noStrike" cap="none">
              <a:solidFill>
                <a:srgbClr val="000000"/>
              </a:solidFill>
              <a:latin typeface="Arial"/>
              <a:ea typeface="Arial"/>
              <a:cs typeface="Arial"/>
              <a:sym typeface="Arial"/>
            </a:endParaRPr>
          </a:p>
        </p:txBody>
      </p:sp>
      <p:grpSp>
        <p:nvGrpSpPr>
          <p:cNvPr id="236" name="Google Shape;236;p11"/>
          <p:cNvGrpSpPr/>
          <p:nvPr/>
        </p:nvGrpSpPr>
        <p:grpSpPr>
          <a:xfrm>
            <a:off x="4799761" y="2046926"/>
            <a:ext cx="760012" cy="641044"/>
            <a:chOff x="7899213" y="2181683"/>
            <a:chExt cx="1085699" cy="745773"/>
          </a:xfrm>
        </p:grpSpPr>
        <p:sp>
          <p:nvSpPr>
            <p:cNvPr id="237" name="Google Shape;237;p11"/>
            <p:cNvSpPr/>
            <p:nvPr/>
          </p:nvSpPr>
          <p:spPr>
            <a:xfrm>
              <a:off x="7899213" y="2208090"/>
              <a:ext cx="1085699" cy="719366"/>
            </a:xfrm>
            <a:prstGeom prst="irregularSeal2">
              <a:avLst/>
            </a:prstGeom>
            <a:gradFill>
              <a:gsLst>
                <a:gs pos="0">
                  <a:srgbClr val="FFD700"/>
                </a:gs>
                <a:gs pos="100000">
                  <a:srgbClr val="FFF969"/>
                </a:gs>
              </a:gsLst>
              <a:lin ang="16200000" scaled="0"/>
            </a:gradFill>
            <a:ln w="9525" cap="flat" cmpd="sng">
              <a:solidFill>
                <a:srgbClr val="F4C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Calibri"/>
                <a:ea typeface="Calibri"/>
                <a:cs typeface="Calibri"/>
                <a:sym typeface="Calibri"/>
              </a:endParaRPr>
            </a:p>
          </p:txBody>
        </p:sp>
        <p:sp>
          <p:nvSpPr>
            <p:cNvPr id="238" name="Google Shape;238;p11"/>
            <p:cNvSpPr txBox="1"/>
            <p:nvPr/>
          </p:nvSpPr>
          <p:spPr>
            <a:xfrm rot="-1075436">
              <a:off x="7986649" y="2310544"/>
              <a:ext cx="905189" cy="4296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Super-</a:t>
              </a:r>
              <a:endParaRPr/>
            </a:p>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majority</a:t>
              </a:r>
              <a:endParaRPr/>
            </a:p>
          </p:txBody>
        </p:sp>
      </p:grpSp>
      <p:sp>
        <p:nvSpPr>
          <p:cNvPr id="18" name="Google Shape;141;p6">
            <a:extLst>
              <a:ext uri="{FF2B5EF4-FFF2-40B4-BE49-F238E27FC236}">
                <a16:creationId xmlns:a16="http://schemas.microsoft.com/office/drawing/2014/main" id="{79F75BD5-4D9A-49A8-A798-FDA9C9096291}"/>
              </a:ext>
            </a:extLst>
          </p:cNvPr>
          <p:cNvSpPr/>
          <p:nvPr/>
        </p:nvSpPr>
        <p:spPr>
          <a:xfrm>
            <a:off x="7865783" y="1044738"/>
            <a:ext cx="1110406" cy="1015663"/>
          </a:xfrm>
          <a:prstGeom prst="rect">
            <a:avLst/>
          </a:prstGeom>
          <a:solidFill>
            <a:schemeClr val="accent1"/>
          </a:solid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000" b="0" i="0" u="none" strike="noStrike" cap="none" dirty="0">
                <a:solidFill>
                  <a:schemeClr val="lt1"/>
                </a:solidFill>
                <a:latin typeface="Franklin Gothic"/>
                <a:ea typeface="Franklin Gothic"/>
                <a:cs typeface="Franklin Gothic"/>
                <a:sym typeface="Franklin Gothic"/>
              </a:rPr>
              <a:t>Principle:</a:t>
            </a:r>
            <a:endParaRPr dirty="0"/>
          </a:p>
          <a:p>
            <a:pPr marL="0" marR="0" lvl="0" indent="0" algn="l" rtl="0">
              <a:lnSpc>
                <a:spcPct val="100000"/>
              </a:lnSpc>
              <a:spcBef>
                <a:spcPts val="0"/>
              </a:spcBef>
              <a:spcAft>
                <a:spcPts val="0"/>
              </a:spcAft>
              <a:buNone/>
            </a:pPr>
            <a:r>
              <a:rPr lang="en-US" sz="1000" b="0" i="0" u="none" strike="noStrike" cap="none" dirty="0">
                <a:solidFill>
                  <a:schemeClr val="lt1"/>
                </a:solidFill>
                <a:latin typeface="Franklin Gothic"/>
                <a:ea typeface="Franklin Gothic"/>
                <a:cs typeface="Franklin Gothic"/>
                <a:sym typeface="Franklin Gothic"/>
              </a:rPr>
              <a:t>More votes = More seats</a:t>
            </a:r>
            <a:endParaRPr sz="1000" b="0" i="0" u="none" strike="noStrike" cap="none" dirty="0">
              <a:solidFill>
                <a:schemeClr val="lt1"/>
              </a:solidFill>
              <a:latin typeface="Franklin Gothic"/>
              <a:ea typeface="Franklin Gothic"/>
              <a:cs typeface="Franklin Gothic"/>
              <a:sym typeface="Franklin Gothic"/>
            </a:endParaRPr>
          </a:p>
          <a:p>
            <a:pPr marL="0" marR="0" lvl="0" indent="0" algn="l" rtl="0">
              <a:lnSpc>
                <a:spcPct val="100000"/>
              </a:lnSpc>
              <a:spcBef>
                <a:spcPts val="0"/>
              </a:spcBef>
              <a:spcAft>
                <a:spcPts val="0"/>
              </a:spcAft>
              <a:buNone/>
            </a:pPr>
            <a:endParaRPr sz="1000" b="0" i="0" u="none" strike="noStrike" cap="none" dirty="0">
              <a:solidFill>
                <a:schemeClr val="lt1"/>
              </a:solidFill>
              <a:latin typeface="Franklin Gothic"/>
              <a:ea typeface="Franklin Gothic"/>
              <a:cs typeface="Franklin Gothic"/>
              <a:sym typeface="Franklin Gothic"/>
            </a:endParaRPr>
          </a:p>
          <a:p>
            <a:pPr marL="0" marR="0" lvl="0" indent="0" algn="l" rtl="0">
              <a:lnSpc>
                <a:spcPct val="100000"/>
              </a:lnSpc>
              <a:spcBef>
                <a:spcPts val="0"/>
              </a:spcBef>
              <a:spcAft>
                <a:spcPts val="0"/>
              </a:spcAft>
              <a:buNone/>
            </a:pPr>
            <a:r>
              <a:rPr lang="en-US" sz="1000" b="0" i="0" u="none" strike="noStrike" cap="none" dirty="0">
                <a:solidFill>
                  <a:schemeClr val="lt1"/>
                </a:solidFill>
                <a:latin typeface="Franklin Gothic"/>
                <a:ea typeface="Franklin Gothic"/>
                <a:cs typeface="Franklin Gothic"/>
                <a:sym typeface="Franklin Gothic"/>
              </a:rPr>
              <a:t>Fewer votes = Fewer seats </a:t>
            </a:r>
            <a:endParaRPr sz="1000" b="0" i="0" u="none" strike="noStrike" cap="none" dirty="0">
              <a:solidFill>
                <a:schemeClr val="lt1"/>
              </a:solidFill>
              <a:latin typeface="Franklin Gothic"/>
              <a:ea typeface="Franklin Gothic"/>
              <a:cs typeface="Franklin Gothic"/>
              <a:sym typeface="Franklin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7"/>
          <p:cNvSpPr txBox="1">
            <a:spLocks noGrp="1"/>
          </p:cNvSpPr>
          <p:nvPr>
            <p:ph type="title"/>
          </p:nvPr>
        </p:nvSpPr>
        <p:spPr>
          <a:xfrm>
            <a:off x="457200" y="140944"/>
            <a:ext cx="8229600" cy="77174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200"/>
              <a:buNone/>
            </a:pPr>
            <a:r>
              <a:rPr lang="en-US" sz="2400" dirty="0">
                <a:latin typeface="Franklin Gothic"/>
                <a:ea typeface="Franklin Gothic"/>
                <a:cs typeface="Franklin Gothic"/>
                <a:sym typeface="Franklin Gothic"/>
              </a:rPr>
              <a:t>Creating Fairness Benchmarks Using Computer Simulated Maps</a:t>
            </a:r>
            <a:endParaRPr sz="2400" b="1" dirty="0">
              <a:latin typeface="Franklin Gothic"/>
              <a:ea typeface="Franklin Gothic"/>
              <a:cs typeface="Franklin Gothic"/>
              <a:sym typeface="Franklin Gothic"/>
            </a:endParaRPr>
          </a:p>
        </p:txBody>
      </p:sp>
      <p:grpSp>
        <p:nvGrpSpPr>
          <p:cNvPr id="333" name="Google Shape;333;p17"/>
          <p:cNvGrpSpPr/>
          <p:nvPr/>
        </p:nvGrpSpPr>
        <p:grpSpPr>
          <a:xfrm>
            <a:off x="871253" y="2251172"/>
            <a:ext cx="7683319" cy="3095969"/>
            <a:chOff x="685638" y="2202327"/>
            <a:chExt cx="7683319" cy="3095969"/>
          </a:xfrm>
        </p:grpSpPr>
        <p:pic>
          <p:nvPicPr>
            <p:cNvPr id="334" name="Google Shape;334;p17"/>
            <p:cNvPicPr preferRelativeResize="0"/>
            <p:nvPr/>
          </p:nvPicPr>
          <p:blipFill rotWithShape="1">
            <a:blip r:embed="rId3">
              <a:alphaModFix/>
            </a:blip>
            <a:srcRect/>
            <a:stretch/>
          </p:blipFill>
          <p:spPr>
            <a:xfrm>
              <a:off x="1416803" y="2843009"/>
              <a:ext cx="548023" cy="522647"/>
            </a:xfrm>
            <a:prstGeom prst="rect">
              <a:avLst/>
            </a:prstGeom>
            <a:noFill/>
            <a:ln>
              <a:noFill/>
            </a:ln>
          </p:spPr>
        </p:pic>
        <p:pic>
          <p:nvPicPr>
            <p:cNvPr id="335" name="Google Shape;335;p17"/>
            <p:cNvPicPr preferRelativeResize="0"/>
            <p:nvPr/>
          </p:nvPicPr>
          <p:blipFill rotWithShape="1">
            <a:blip r:embed="rId4">
              <a:alphaModFix/>
            </a:blip>
            <a:srcRect/>
            <a:stretch/>
          </p:blipFill>
          <p:spPr>
            <a:xfrm>
              <a:off x="728332" y="2843734"/>
              <a:ext cx="548022" cy="516292"/>
            </a:xfrm>
            <a:prstGeom prst="rect">
              <a:avLst/>
            </a:prstGeom>
            <a:noFill/>
            <a:ln>
              <a:noFill/>
            </a:ln>
          </p:spPr>
        </p:pic>
        <p:pic>
          <p:nvPicPr>
            <p:cNvPr id="336" name="Google Shape;336;p17"/>
            <p:cNvPicPr preferRelativeResize="0"/>
            <p:nvPr/>
          </p:nvPicPr>
          <p:blipFill rotWithShape="1">
            <a:blip r:embed="rId5">
              <a:alphaModFix/>
            </a:blip>
            <a:srcRect/>
            <a:stretch/>
          </p:blipFill>
          <p:spPr>
            <a:xfrm>
              <a:off x="790535" y="3478494"/>
              <a:ext cx="548026" cy="521240"/>
            </a:xfrm>
            <a:prstGeom prst="rect">
              <a:avLst/>
            </a:prstGeom>
            <a:noFill/>
            <a:ln>
              <a:noFill/>
            </a:ln>
          </p:spPr>
        </p:pic>
        <p:pic>
          <p:nvPicPr>
            <p:cNvPr id="337" name="Google Shape;337;p17"/>
            <p:cNvPicPr preferRelativeResize="0"/>
            <p:nvPr/>
          </p:nvPicPr>
          <p:blipFill rotWithShape="1">
            <a:blip r:embed="rId6">
              <a:alphaModFix/>
            </a:blip>
            <a:srcRect/>
            <a:stretch/>
          </p:blipFill>
          <p:spPr>
            <a:xfrm>
              <a:off x="2136716" y="2844946"/>
              <a:ext cx="538575" cy="516290"/>
            </a:xfrm>
            <a:prstGeom prst="rect">
              <a:avLst/>
            </a:prstGeom>
            <a:noFill/>
            <a:ln>
              <a:noFill/>
            </a:ln>
          </p:spPr>
        </p:pic>
        <p:pic>
          <p:nvPicPr>
            <p:cNvPr id="338" name="Google Shape;338;p17"/>
            <p:cNvPicPr preferRelativeResize="0"/>
            <p:nvPr/>
          </p:nvPicPr>
          <p:blipFill rotWithShape="1">
            <a:blip r:embed="rId4">
              <a:alphaModFix/>
            </a:blip>
            <a:srcRect/>
            <a:stretch/>
          </p:blipFill>
          <p:spPr>
            <a:xfrm>
              <a:off x="1519673" y="3483421"/>
              <a:ext cx="548022" cy="516292"/>
            </a:xfrm>
            <a:prstGeom prst="rect">
              <a:avLst/>
            </a:prstGeom>
            <a:noFill/>
            <a:ln>
              <a:noFill/>
            </a:ln>
          </p:spPr>
        </p:pic>
        <p:pic>
          <p:nvPicPr>
            <p:cNvPr id="339" name="Google Shape;339;p17"/>
            <p:cNvPicPr preferRelativeResize="0"/>
            <p:nvPr/>
          </p:nvPicPr>
          <p:blipFill rotWithShape="1">
            <a:blip r:embed="rId7">
              <a:alphaModFix/>
            </a:blip>
            <a:srcRect/>
            <a:stretch/>
          </p:blipFill>
          <p:spPr>
            <a:xfrm>
              <a:off x="862941" y="4115021"/>
              <a:ext cx="536795" cy="521245"/>
            </a:xfrm>
            <a:prstGeom prst="rect">
              <a:avLst/>
            </a:prstGeom>
            <a:noFill/>
            <a:ln>
              <a:noFill/>
            </a:ln>
          </p:spPr>
        </p:pic>
        <p:pic>
          <p:nvPicPr>
            <p:cNvPr id="340" name="Google Shape;340;p17"/>
            <p:cNvPicPr preferRelativeResize="0"/>
            <p:nvPr/>
          </p:nvPicPr>
          <p:blipFill rotWithShape="1">
            <a:blip r:embed="rId8">
              <a:alphaModFix/>
            </a:blip>
            <a:srcRect/>
            <a:stretch/>
          </p:blipFill>
          <p:spPr>
            <a:xfrm>
              <a:off x="1561123" y="4120655"/>
              <a:ext cx="526904" cy="521245"/>
            </a:xfrm>
            <a:prstGeom prst="rect">
              <a:avLst/>
            </a:prstGeom>
            <a:noFill/>
            <a:ln>
              <a:noFill/>
            </a:ln>
          </p:spPr>
        </p:pic>
        <p:pic>
          <p:nvPicPr>
            <p:cNvPr id="341" name="Google Shape;341;p17"/>
            <p:cNvPicPr preferRelativeResize="0"/>
            <p:nvPr/>
          </p:nvPicPr>
          <p:blipFill rotWithShape="1">
            <a:blip r:embed="rId9">
              <a:alphaModFix/>
            </a:blip>
            <a:srcRect/>
            <a:stretch/>
          </p:blipFill>
          <p:spPr>
            <a:xfrm>
              <a:off x="2190819" y="3480944"/>
              <a:ext cx="548024" cy="521243"/>
            </a:xfrm>
            <a:prstGeom prst="rect">
              <a:avLst/>
            </a:prstGeom>
            <a:noFill/>
            <a:ln>
              <a:noFill/>
            </a:ln>
          </p:spPr>
        </p:pic>
        <p:pic>
          <p:nvPicPr>
            <p:cNvPr id="342" name="Google Shape;342;p17"/>
            <p:cNvPicPr preferRelativeResize="0"/>
            <p:nvPr/>
          </p:nvPicPr>
          <p:blipFill rotWithShape="1">
            <a:blip r:embed="rId10">
              <a:alphaModFix/>
            </a:blip>
            <a:srcRect/>
            <a:stretch/>
          </p:blipFill>
          <p:spPr>
            <a:xfrm>
              <a:off x="2262834" y="4120655"/>
              <a:ext cx="537855" cy="521245"/>
            </a:xfrm>
            <a:prstGeom prst="rect">
              <a:avLst/>
            </a:prstGeom>
            <a:noFill/>
            <a:ln>
              <a:noFill/>
            </a:ln>
          </p:spPr>
        </p:pic>
        <p:pic>
          <p:nvPicPr>
            <p:cNvPr id="343" name="Google Shape;343;p17"/>
            <p:cNvPicPr preferRelativeResize="0"/>
            <p:nvPr/>
          </p:nvPicPr>
          <p:blipFill rotWithShape="1">
            <a:blip r:embed="rId8">
              <a:alphaModFix/>
            </a:blip>
            <a:srcRect/>
            <a:stretch/>
          </p:blipFill>
          <p:spPr>
            <a:xfrm>
              <a:off x="2847167" y="2843710"/>
              <a:ext cx="526904" cy="521245"/>
            </a:xfrm>
            <a:prstGeom prst="rect">
              <a:avLst/>
            </a:prstGeom>
            <a:noFill/>
            <a:ln>
              <a:noFill/>
            </a:ln>
          </p:spPr>
        </p:pic>
        <p:pic>
          <p:nvPicPr>
            <p:cNvPr id="344" name="Google Shape;344;p17"/>
            <p:cNvPicPr preferRelativeResize="0"/>
            <p:nvPr/>
          </p:nvPicPr>
          <p:blipFill rotWithShape="1">
            <a:blip r:embed="rId9">
              <a:alphaModFix/>
            </a:blip>
            <a:srcRect/>
            <a:stretch/>
          </p:blipFill>
          <p:spPr>
            <a:xfrm>
              <a:off x="872653" y="4751563"/>
              <a:ext cx="548024" cy="521243"/>
            </a:xfrm>
            <a:prstGeom prst="rect">
              <a:avLst/>
            </a:prstGeom>
            <a:noFill/>
            <a:ln>
              <a:noFill/>
            </a:ln>
          </p:spPr>
        </p:pic>
        <p:pic>
          <p:nvPicPr>
            <p:cNvPr id="345" name="Google Shape;345;p17"/>
            <p:cNvPicPr preferRelativeResize="0"/>
            <p:nvPr/>
          </p:nvPicPr>
          <p:blipFill rotWithShape="1">
            <a:blip r:embed="rId5">
              <a:alphaModFix/>
            </a:blip>
            <a:srcRect/>
            <a:stretch/>
          </p:blipFill>
          <p:spPr>
            <a:xfrm>
              <a:off x="1627739" y="4760363"/>
              <a:ext cx="548026" cy="521240"/>
            </a:xfrm>
            <a:prstGeom prst="rect">
              <a:avLst/>
            </a:prstGeom>
            <a:noFill/>
            <a:ln>
              <a:noFill/>
            </a:ln>
          </p:spPr>
        </p:pic>
        <p:pic>
          <p:nvPicPr>
            <p:cNvPr id="346" name="Google Shape;346;p17"/>
            <p:cNvPicPr preferRelativeResize="0"/>
            <p:nvPr/>
          </p:nvPicPr>
          <p:blipFill rotWithShape="1">
            <a:blip r:embed="rId4">
              <a:alphaModFix/>
            </a:blip>
            <a:srcRect/>
            <a:stretch/>
          </p:blipFill>
          <p:spPr>
            <a:xfrm>
              <a:off x="2923297" y="3483419"/>
              <a:ext cx="548022" cy="516292"/>
            </a:xfrm>
            <a:prstGeom prst="rect">
              <a:avLst/>
            </a:prstGeom>
            <a:noFill/>
            <a:ln>
              <a:noFill/>
            </a:ln>
          </p:spPr>
        </p:pic>
        <p:pic>
          <p:nvPicPr>
            <p:cNvPr id="347" name="Google Shape;347;p17"/>
            <p:cNvPicPr preferRelativeResize="0"/>
            <p:nvPr/>
          </p:nvPicPr>
          <p:blipFill rotWithShape="1">
            <a:blip r:embed="rId8">
              <a:alphaModFix/>
            </a:blip>
            <a:srcRect/>
            <a:stretch/>
          </p:blipFill>
          <p:spPr>
            <a:xfrm>
              <a:off x="2985660" y="4118180"/>
              <a:ext cx="526904" cy="521245"/>
            </a:xfrm>
            <a:prstGeom prst="rect">
              <a:avLst/>
            </a:prstGeom>
            <a:noFill/>
            <a:ln>
              <a:noFill/>
            </a:ln>
          </p:spPr>
        </p:pic>
        <p:pic>
          <p:nvPicPr>
            <p:cNvPr id="348" name="Google Shape;348;p17"/>
            <p:cNvPicPr preferRelativeResize="0"/>
            <p:nvPr/>
          </p:nvPicPr>
          <p:blipFill rotWithShape="1">
            <a:blip r:embed="rId9">
              <a:alphaModFix/>
            </a:blip>
            <a:srcRect/>
            <a:stretch/>
          </p:blipFill>
          <p:spPr>
            <a:xfrm>
              <a:off x="3593017" y="2843710"/>
              <a:ext cx="505694" cy="521243"/>
            </a:xfrm>
            <a:prstGeom prst="rect">
              <a:avLst/>
            </a:prstGeom>
            <a:noFill/>
            <a:ln>
              <a:noFill/>
            </a:ln>
          </p:spPr>
        </p:pic>
        <p:pic>
          <p:nvPicPr>
            <p:cNvPr id="349" name="Google Shape;349;p17"/>
            <p:cNvPicPr preferRelativeResize="0"/>
            <p:nvPr/>
          </p:nvPicPr>
          <p:blipFill rotWithShape="1">
            <a:blip r:embed="rId4">
              <a:alphaModFix/>
            </a:blip>
            <a:srcRect/>
            <a:stretch/>
          </p:blipFill>
          <p:spPr>
            <a:xfrm>
              <a:off x="2309153" y="4760365"/>
              <a:ext cx="548022" cy="516292"/>
            </a:xfrm>
            <a:prstGeom prst="rect">
              <a:avLst/>
            </a:prstGeom>
            <a:noFill/>
            <a:ln>
              <a:noFill/>
            </a:ln>
          </p:spPr>
        </p:pic>
        <p:pic>
          <p:nvPicPr>
            <p:cNvPr id="350" name="Google Shape;350;p17"/>
            <p:cNvPicPr preferRelativeResize="0"/>
            <p:nvPr/>
          </p:nvPicPr>
          <p:blipFill rotWithShape="1">
            <a:blip r:embed="rId7">
              <a:alphaModFix/>
            </a:blip>
            <a:srcRect/>
            <a:stretch/>
          </p:blipFill>
          <p:spPr>
            <a:xfrm>
              <a:off x="3053151" y="4757893"/>
              <a:ext cx="536795" cy="521245"/>
            </a:xfrm>
            <a:prstGeom prst="rect">
              <a:avLst/>
            </a:prstGeom>
            <a:noFill/>
            <a:ln>
              <a:noFill/>
            </a:ln>
          </p:spPr>
        </p:pic>
        <p:pic>
          <p:nvPicPr>
            <p:cNvPr id="351" name="Google Shape;351;p17"/>
            <p:cNvPicPr preferRelativeResize="0"/>
            <p:nvPr/>
          </p:nvPicPr>
          <p:blipFill rotWithShape="1">
            <a:blip r:embed="rId3">
              <a:alphaModFix/>
            </a:blip>
            <a:srcRect/>
            <a:stretch/>
          </p:blipFill>
          <p:spPr>
            <a:xfrm>
              <a:off x="3655785" y="3480231"/>
              <a:ext cx="526890" cy="522647"/>
            </a:xfrm>
            <a:prstGeom prst="rect">
              <a:avLst/>
            </a:prstGeom>
            <a:noFill/>
            <a:ln>
              <a:noFill/>
            </a:ln>
          </p:spPr>
        </p:pic>
        <p:pic>
          <p:nvPicPr>
            <p:cNvPr id="352" name="Google Shape;352;p17"/>
            <p:cNvPicPr preferRelativeResize="0"/>
            <p:nvPr/>
          </p:nvPicPr>
          <p:blipFill rotWithShape="1">
            <a:blip r:embed="rId4">
              <a:alphaModFix/>
            </a:blip>
            <a:srcRect/>
            <a:stretch/>
          </p:blipFill>
          <p:spPr>
            <a:xfrm>
              <a:off x="3697525" y="4118143"/>
              <a:ext cx="499945" cy="516292"/>
            </a:xfrm>
            <a:prstGeom prst="rect">
              <a:avLst/>
            </a:prstGeom>
            <a:noFill/>
            <a:ln>
              <a:noFill/>
            </a:ln>
          </p:spPr>
        </p:pic>
        <p:pic>
          <p:nvPicPr>
            <p:cNvPr id="353" name="Google Shape;353;p17"/>
            <p:cNvPicPr preferRelativeResize="0"/>
            <p:nvPr/>
          </p:nvPicPr>
          <p:blipFill rotWithShape="1">
            <a:blip r:embed="rId11">
              <a:alphaModFix/>
            </a:blip>
            <a:srcRect/>
            <a:stretch/>
          </p:blipFill>
          <p:spPr>
            <a:xfrm>
              <a:off x="3785918" y="4749700"/>
              <a:ext cx="526890" cy="542648"/>
            </a:xfrm>
            <a:prstGeom prst="rect">
              <a:avLst/>
            </a:prstGeom>
            <a:noFill/>
            <a:ln>
              <a:noFill/>
            </a:ln>
          </p:spPr>
        </p:pic>
        <p:pic>
          <p:nvPicPr>
            <p:cNvPr id="354" name="Google Shape;354;p17"/>
            <p:cNvPicPr preferRelativeResize="0"/>
            <p:nvPr/>
          </p:nvPicPr>
          <p:blipFill rotWithShape="1">
            <a:blip r:embed="rId10">
              <a:alphaModFix/>
            </a:blip>
            <a:srcRect/>
            <a:stretch/>
          </p:blipFill>
          <p:spPr>
            <a:xfrm>
              <a:off x="685638" y="2204013"/>
              <a:ext cx="537855" cy="521245"/>
            </a:xfrm>
            <a:prstGeom prst="rect">
              <a:avLst/>
            </a:prstGeom>
            <a:noFill/>
            <a:ln>
              <a:noFill/>
            </a:ln>
          </p:spPr>
        </p:pic>
        <p:pic>
          <p:nvPicPr>
            <p:cNvPr id="355" name="Google Shape;355;p17"/>
            <p:cNvPicPr preferRelativeResize="0"/>
            <p:nvPr/>
          </p:nvPicPr>
          <p:blipFill rotWithShape="1">
            <a:blip r:embed="rId5">
              <a:alphaModFix/>
            </a:blip>
            <a:srcRect/>
            <a:stretch/>
          </p:blipFill>
          <p:spPr>
            <a:xfrm>
              <a:off x="1355858" y="2204000"/>
              <a:ext cx="548026" cy="521240"/>
            </a:xfrm>
            <a:prstGeom prst="rect">
              <a:avLst/>
            </a:prstGeom>
            <a:noFill/>
            <a:ln>
              <a:noFill/>
            </a:ln>
          </p:spPr>
        </p:pic>
        <p:pic>
          <p:nvPicPr>
            <p:cNvPr id="356" name="Google Shape;356;p17"/>
            <p:cNvPicPr preferRelativeResize="0"/>
            <p:nvPr/>
          </p:nvPicPr>
          <p:blipFill rotWithShape="1">
            <a:blip r:embed="rId4">
              <a:alphaModFix/>
            </a:blip>
            <a:srcRect/>
            <a:stretch/>
          </p:blipFill>
          <p:spPr>
            <a:xfrm>
              <a:off x="2029364" y="2208950"/>
              <a:ext cx="548022" cy="516292"/>
            </a:xfrm>
            <a:prstGeom prst="rect">
              <a:avLst/>
            </a:prstGeom>
            <a:noFill/>
            <a:ln>
              <a:noFill/>
            </a:ln>
          </p:spPr>
        </p:pic>
        <p:pic>
          <p:nvPicPr>
            <p:cNvPr id="357" name="Google Shape;357;p17"/>
            <p:cNvPicPr preferRelativeResize="0"/>
            <p:nvPr/>
          </p:nvPicPr>
          <p:blipFill rotWithShape="1">
            <a:blip r:embed="rId4">
              <a:alphaModFix/>
            </a:blip>
            <a:srcRect/>
            <a:stretch/>
          </p:blipFill>
          <p:spPr>
            <a:xfrm>
              <a:off x="2769628" y="2208952"/>
              <a:ext cx="499945" cy="516292"/>
            </a:xfrm>
            <a:prstGeom prst="rect">
              <a:avLst/>
            </a:prstGeom>
            <a:noFill/>
            <a:ln>
              <a:noFill/>
            </a:ln>
          </p:spPr>
        </p:pic>
        <p:pic>
          <p:nvPicPr>
            <p:cNvPr id="358" name="Google Shape;358;p17"/>
            <p:cNvPicPr preferRelativeResize="0"/>
            <p:nvPr/>
          </p:nvPicPr>
          <p:blipFill rotWithShape="1">
            <a:blip r:embed="rId8">
              <a:alphaModFix/>
            </a:blip>
            <a:srcRect/>
            <a:stretch/>
          </p:blipFill>
          <p:spPr>
            <a:xfrm>
              <a:off x="3448478" y="2207186"/>
              <a:ext cx="526889" cy="521248"/>
            </a:xfrm>
            <a:prstGeom prst="rect">
              <a:avLst/>
            </a:prstGeom>
            <a:noFill/>
            <a:ln>
              <a:noFill/>
            </a:ln>
          </p:spPr>
        </p:pic>
        <p:pic>
          <p:nvPicPr>
            <p:cNvPr id="359" name="Google Shape;359;p17"/>
            <p:cNvPicPr preferRelativeResize="0"/>
            <p:nvPr/>
          </p:nvPicPr>
          <p:blipFill rotWithShape="1">
            <a:blip r:embed="rId9">
              <a:alphaModFix/>
            </a:blip>
            <a:srcRect/>
            <a:stretch/>
          </p:blipFill>
          <p:spPr>
            <a:xfrm>
              <a:off x="4249143" y="2223950"/>
              <a:ext cx="548024" cy="521243"/>
            </a:xfrm>
            <a:prstGeom prst="rect">
              <a:avLst/>
            </a:prstGeom>
            <a:noFill/>
            <a:ln>
              <a:noFill/>
            </a:ln>
          </p:spPr>
        </p:pic>
        <p:pic>
          <p:nvPicPr>
            <p:cNvPr id="360" name="Google Shape;360;p17"/>
            <p:cNvPicPr preferRelativeResize="0"/>
            <p:nvPr/>
          </p:nvPicPr>
          <p:blipFill rotWithShape="1">
            <a:blip r:embed="rId10">
              <a:alphaModFix/>
            </a:blip>
            <a:srcRect/>
            <a:stretch/>
          </p:blipFill>
          <p:spPr>
            <a:xfrm>
              <a:off x="4321157" y="2863660"/>
              <a:ext cx="537855" cy="521245"/>
            </a:xfrm>
            <a:prstGeom prst="rect">
              <a:avLst/>
            </a:prstGeom>
            <a:noFill/>
            <a:ln>
              <a:noFill/>
            </a:ln>
          </p:spPr>
        </p:pic>
        <p:pic>
          <p:nvPicPr>
            <p:cNvPr id="361" name="Google Shape;361;p17"/>
            <p:cNvPicPr preferRelativeResize="0"/>
            <p:nvPr/>
          </p:nvPicPr>
          <p:blipFill rotWithShape="1">
            <a:blip r:embed="rId4">
              <a:alphaModFix/>
            </a:blip>
            <a:srcRect/>
            <a:stretch/>
          </p:blipFill>
          <p:spPr>
            <a:xfrm>
              <a:off x="4367476" y="3503371"/>
              <a:ext cx="548022" cy="516292"/>
            </a:xfrm>
            <a:prstGeom prst="rect">
              <a:avLst/>
            </a:prstGeom>
            <a:noFill/>
            <a:ln>
              <a:noFill/>
            </a:ln>
          </p:spPr>
        </p:pic>
        <p:pic>
          <p:nvPicPr>
            <p:cNvPr id="362" name="Google Shape;362;p17"/>
            <p:cNvPicPr preferRelativeResize="0"/>
            <p:nvPr/>
          </p:nvPicPr>
          <p:blipFill rotWithShape="1">
            <a:blip r:embed="rId5">
              <a:alphaModFix/>
            </a:blip>
            <a:srcRect b="949"/>
            <a:stretch/>
          </p:blipFill>
          <p:spPr>
            <a:xfrm>
              <a:off x="4444848" y="4138131"/>
              <a:ext cx="548013" cy="516296"/>
            </a:xfrm>
            <a:prstGeom prst="rect">
              <a:avLst/>
            </a:prstGeom>
            <a:noFill/>
            <a:ln>
              <a:noFill/>
            </a:ln>
          </p:spPr>
        </p:pic>
        <p:pic>
          <p:nvPicPr>
            <p:cNvPr id="363" name="Google Shape;363;p17"/>
            <p:cNvPicPr preferRelativeResize="0"/>
            <p:nvPr/>
          </p:nvPicPr>
          <p:blipFill rotWithShape="1">
            <a:blip r:embed="rId8">
              <a:alphaModFix/>
            </a:blip>
            <a:srcRect/>
            <a:stretch/>
          </p:blipFill>
          <p:spPr>
            <a:xfrm>
              <a:off x="4508778" y="4777051"/>
              <a:ext cx="526904" cy="521245"/>
            </a:xfrm>
            <a:prstGeom prst="rect">
              <a:avLst/>
            </a:prstGeom>
            <a:noFill/>
            <a:ln>
              <a:noFill/>
            </a:ln>
          </p:spPr>
        </p:pic>
        <p:pic>
          <p:nvPicPr>
            <p:cNvPr id="364" name="Google Shape;364;p17"/>
            <p:cNvPicPr preferRelativeResize="0"/>
            <p:nvPr/>
          </p:nvPicPr>
          <p:blipFill rotWithShape="1">
            <a:blip r:embed="rId4">
              <a:alphaModFix/>
            </a:blip>
            <a:srcRect/>
            <a:stretch/>
          </p:blipFill>
          <p:spPr>
            <a:xfrm>
              <a:off x="5070933" y="2218525"/>
              <a:ext cx="548022" cy="516292"/>
            </a:xfrm>
            <a:prstGeom prst="rect">
              <a:avLst/>
            </a:prstGeom>
            <a:noFill/>
            <a:ln>
              <a:noFill/>
            </a:ln>
          </p:spPr>
        </p:pic>
        <p:pic>
          <p:nvPicPr>
            <p:cNvPr id="365" name="Google Shape;365;p17"/>
            <p:cNvPicPr preferRelativeResize="0"/>
            <p:nvPr/>
          </p:nvPicPr>
          <p:blipFill rotWithShape="1">
            <a:blip r:embed="rId5">
              <a:alphaModFix/>
            </a:blip>
            <a:srcRect/>
            <a:stretch/>
          </p:blipFill>
          <p:spPr>
            <a:xfrm>
              <a:off x="5133136" y="2853284"/>
              <a:ext cx="548026" cy="521240"/>
            </a:xfrm>
            <a:prstGeom prst="rect">
              <a:avLst/>
            </a:prstGeom>
            <a:noFill/>
            <a:ln>
              <a:noFill/>
            </a:ln>
          </p:spPr>
        </p:pic>
        <p:pic>
          <p:nvPicPr>
            <p:cNvPr id="366" name="Google Shape;366;p17"/>
            <p:cNvPicPr preferRelativeResize="0"/>
            <p:nvPr/>
          </p:nvPicPr>
          <p:blipFill rotWithShape="1">
            <a:blip r:embed="rId7">
              <a:alphaModFix/>
            </a:blip>
            <a:srcRect/>
            <a:stretch/>
          </p:blipFill>
          <p:spPr>
            <a:xfrm>
              <a:off x="5205542" y="3489811"/>
              <a:ext cx="536795" cy="521245"/>
            </a:xfrm>
            <a:prstGeom prst="rect">
              <a:avLst/>
            </a:prstGeom>
            <a:noFill/>
            <a:ln>
              <a:noFill/>
            </a:ln>
          </p:spPr>
        </p:pic>
        <p:pic>
          <p:nvPicPr>
            <p:cNvPr id="367" name="Google Shape;367;p17"/>
            <p:cNvPicPr preferRelativeResize="0"/>
            <p:nvPr/>
          </p:nvPicPr>
          <p:blipFill rotWithShape="1">
            <a:blip r:embed="rId4">
              <a:alphaModFix/>
            </a:blip>
            <a:srcRect/>
            <a:stretch/>
          </p:blipFill>
          <p:spPr>
            <a:xfrm>
              <a:off x="5202293" y="4126316"/>
              <a:ext cx="548022" cy="516292"/>
            </a:xfrm>
            <a:prstGeom prst="rect">
              <a:avLst/>
            </a:prstGeom>
            <a:noFill/>
            <a:ln>
              <a:noFill/>
            </a:ln>
          </p:spPr>
        </p:pic>
        <p:pic>
          <p:nvPicPr>
            <p:cNvPr id="368" name="Google Shape;368;p17"/>
            <p:cNvPicPr preferRelativeResize="0"/>
            <p:nvPr/>
          </p:nvPicPr>
          <p:blipFill rotWithShape="1">
            <a:blip r:embed="rId8">
              <a:alphaModFix/>
            </a:blip>
            <a:srcRect/>
            <a:stretch/>
          </p:blipFill>
          <p:spPr>
            <a:xfrm>
              <a:off x="5264656" y="4761077"/>
              <a:ext cx="526904" cy="521245"/>
            </a:xfrm>
            <a:prstGeom prst="rect">
              <a:avLst/>
            </a:prstGeom>
            <a:noFill/>
            <a:ln>
              <a:noFill/>
            </a:ln>
          </p:spPr>
        </p:pic>
        <p:pic>
          <p:nvPicPr>
            <p:cNvPr id="369" name="Google Shape;369;p17"/>
            <p:cNvPicPr preferRelativeResize="0"/>
            <p:nvPr/>
          </p:nvPicPr>
          <p:blipFill rotWithShape="1">
            <a:blip r:embed="rId3">
              <a:alphaModFix/>
            </a:blip>
            <a:srcRect/>
            <a:stretch/>
          </p:blipFill>
          <p:spPr>
            <a:xfrm>
              <a:off x="5858357" y="2204012"/>
              <a:ext cx="548023" cy="522647"/>
            </a:xfrm>
            <a:prstGeom prst="rect">
              <a:avLst/>
            </a:prstGeom>
            <a:noFill/>
            <a:ln>
              <a:noFill/>
            </a:ln>
          </p:spPr>
        </p:pic>
        <p:pic>
          <p:nvPicPr>
            <p:cNvPr id="370" name="Google Shape;370;p17"/>
            <p:cNvPicPr preferRelativeResize="0"/>
            <p:nvPr/>
          </p:nvPicPr>
          <p:blipFill rotWithShape="1">
            <a:blip r:embed="rId4">
              <a:alphaModFix/>
            </a:blip>
            <a:srcRect/>
            <a:stretch/>
          </p:blipFill>
          <p:spPr>
            <a:xfrm>
              <a:off x="5961227" y="2844424"/>
              <a:ext cx="548022" cy="516292"/>
            </a:xfrm>
            <a:prstGeom prst="rect">
              <a:avLst/>
            </a:prstGeom>
            <a:noFill/>
            <a:ln>
              <a:noFill/>
            </a:ln>
          </p:spPr>
        </p:pic>
        <p:pic>
          <p:nvPicPr>
            <p:cNvPr id="371" name="Google Shape;371;p17"/>
            <p:cNvPicPr preferRelativeResize="0"/>
            <p:nvPr/>
          </p:nvPicPr>
          <p:blipFill rotWithShape="1">
            <a:blip r:embed="rId8">
              <a:alphaModFix/>
            </a:blip>
            <a:srcRect/>
            <a:stretch/>
          </p:blipFill>
          <p:spPr>
            <a:xfrm>
              <a:off x="6002677" y="3481658"/>
              <a:ext cx="526904" cy="521245"/>
            </a:xfrm>
            <a:prstGeom prst="rect">
              <a:avLst/>
            </a:prstGeom>
            <a:noFill/>
            <a:ln>
              <a:noFill/>
            </a:ln>
          </p:spPr>
        </p:pic>
        <p:pic>
          <p:nvPicPr>
            <p:cNvPr id="372" name="Google Shape;372;p17"/>
            <p:cNvPicPr preferRelativeResize="0"/>
            <p:nvPr/>
          </p:nvPicPr>
          <p:blipFill rotWithShape="1">
            <a:blip r:embed="rId5">
              <a:alphaModFix/>
            </a:blip>
            <a:srcRect/>
            <a:stretch/>
          </p:blipFill>
          <p:spPr>
            <a:xfrm>
              <a:off x="6069293" y="4121366"/>
              <a:ext cx="548026" cy="521240"/>
            </a:xfrm>
            <a:prstGeom prst="rect">
              <a:avLst/>
            </a:prstGeom>
            <a:noFill/>
            <a:ln>
              <a:noFill/>
            </a:ln>
          </p:spPr>
        </p:pic>
        <p:pic>
          <p:nvPicPr>
            <p:cNvPr id="373" name="Google Shape;373;p17"/>
            <p:cNvPicPr preferRelativeResize="0"/>
            <p:nvPr/>
          </p:nvPicPr>
          <p:blipFill rotWithShape="1">
            <a:blip r:embed="rId8">
              <a:alphaModFix/>
            </a:blip>
            <a:srcRect/>
            <a:stretch/>
          </p:blipFill>
          <p:spPr>
            <a:xfrm>
              <a:off x="6079850" y="4761077"/>
              <a:ext cx="526904" cy="521245"/>
            </a:xfrm>
            <a:prstGeom prst="rect">
              <a:avLst/>
            </a:prstGeom>
            <a:noFill/>
            <a:ln>
              <a:noFill/>
            </a:ln>
          </p:spPr>
        </p:pic>
        <p:pic>
          <p:nvPicPr>
            <p:cNvPr id="374" name="Google Shape;374;p17"/>
            <p:cNvPicPr preferRelativeResize="0"/>
            <p:nvPr/>
          </p:nvPicPr>
          <p:blipFill rotWithShape="1">
            <a:blip r:embed="rId3">
              <a:alphaModFix/>
            </a:blip>
            <a:srcRect/>
            <a:stretch/>
          </p:blipFill>
          <p:spPr>
            <a:xfrm>
              <a:off x="6789934" y="2843009"/>
              <a:ext cx="548023" cy="522647"/>
            </a:xfrm>
            <a:prstGeom prst="rect">
              <a:avLst/>
            </a:prstGeom>
            <a:noFill/>
            <a:ln>
              <a:noFill/>
            </a:ln>
          </p:spPr>
        </p:pic>
        <p:pic>
          <p:nvPicPr>
            <p:cNvPr id="375" name="Google Shape;375;p17"/>
            <p:cNvPicPr preferRelativeResize="0"/>
            <p:nvPr/>
          </p:nvPicPr>
          <p:blipFill rotWithShape="1">
            <a:blip r:embed="rId4">
              <a:alphaModFix/>
            </a:blip>
            <a:srcRect/>
            <a:stretch/>
          </p:blipFill>
          <p:spPr>
            <a:xfrm>
              <a:off x="6892805" y="3483421"/>
              <a:ext cx="548022" cy="516292"/>
            </a:xfrm>
            <a:prstGeom prst="rect">
              <a:avLst/>
            </a:prstGeom>
            <a:noFill/>
            <a:ln>
              <a:noFill/>
            </a:ln>
          </p:spPr>
        </p:pic>
        <p:pic>
          <p:nvPicPr>
            <p:cNvPr id="376" name="Google Shape;376;p17"/>
            <p:cNvPicPr preferRelativeResize="0"/>
            <p:nvPr/>
          </p:nvPicPr>
          <p:blipFill rotWithShape="1">
            <a:blip r:embed="rId8">
              <a:alphaModFix/>
            </a:blip>
            <a:srcRect/>
            <a:stretch/>
          </p:blipFill>
          <p:spPr>
            <a:xfrm>
              <a:off x="6934254" y="4120655"/>
              <a:ext cx="526904" cy="521245"/>
            </a:xfrm>
            <a:prstGeom prst="rect">
              <a:avLst/>
            </a:prstGeom>
            <a:noFill/>
            <a:ln>
              <a:noFill/>
            </a:ln>
          </p:spPr>
        </p:pic>
        <p:pic>
          <p:nvPicPr>
            <p:cNvPr id="377" name="Google Shape;377;p17"/>
            <p:cNvPicPr preferRelativeResize="0"/>
            <p:nvPr/>
          </p:nvPicPr>
          <p:blipFill rotWithShape="1">
            <a:blip r:embed="rId5">
              <a:alphaModFix/>
            </a:blip>
            <a:srcRect/>
            <a:stretch/>
          </p:blipFill>
          <p:spPr>
            <a:xfrm>
              <a:off x="7000871" y="4760363"/>
              <a:ext cx="548026" cy="521240"/>
            </a:xfrm>
            <a:prstGeom prst="rect">
              <a:avLst/>
            </a:prstGeom>
            <a:noFill/>
            <a:ln>
              <a:noFill/>
            </a:ln>
          </p:spPr>
        </p:pic>
        <p:pic>
          <p:nvPicPr>
            <p:cNvPr id="378" name="Google Shape;378;p17"/>
            <p:cNvPicPr preferRelativeResize="0"/>
            <p:nvPr/>
          </p:nvPicPr>
          <p:blipFill rotWithShape="1">
            <a:blip r:embed="rId6">
              <a:alphaModFix/>
            </a:blip>
            <a:srcRect/>
            <a:stretch/>
          </p:blipFill>
          <p:spPr>
            <a:xfrm>
              <a:off x="6714539" y="2208949"/>
              <a:ext cx="538575" cy="516290"/>
            </a:xfrm>
            <a:prstGeom prst="rect">
              <a:avLst/>
            </a:prstGeom>
            <a:noFill/>
            <a:ln>
              <a:noFill/>
            </a:ln>
          </p:spPr>
        </p:pic>
        <p:pic>
          <p:nvPicPr>
            <p:cNvPr id="379" name="Google Shape;379;p17"/>
            <p:cNvPicPr preferRelativeResize="0"/>
            <p:nvPr/>
          </p:nvPicPr>
          <p:blipFill rotWithShape="1">
            <a:blip r:embed="rId5">
              <a:alphaModFix/>
            </a:blip>
            <a:srcRect b="949"/>
            <a:stretch/>
          </p:blipFill>
          <p:spPr>
            <a:xfrm>
              <a:off x="7778123" y="4138131"/>
              <a:ext cx="548013" cy="516296"/>
            </a:xfrm>
            <a:prstGeom prst="rect">
              <a:avLst/>
            </a:prstGeom>
            <a:noFill/>
            <a:ln>
              <a:noFill/>
            </a:ln>
          </p:spPr>
        </p:pic>
        <p:pic>
          <p:nvPicPr>
            <p:cNvPr id="380" name="Google Shape;380;p17"/>
            <p:cNvPicPr preferRelativeResize="0"/>
            <p:nvPr/>
          </p:nvPicPr>
          <p:blipFill rotWithShape="1">
            <a:blip r:embed="rId8">
              <a:alphaModFix/>
            </a:blip>
            <a:srcRect/>
            <a:stretch/>
          </p:blipFill>
          <p:spPr>
            <a:xfrm>
              <a:off x="7842053" y="4777051"/>
              <a:ext cx="526904" cy="521245"/>
            </a:xfrm>
            <a:prstGeom prst="rect">
              <a:avLst/>
            </a:prstGeom>
            <a:noFill/>
            <a:ln>
              <a:noFill/>
            </a:ln>
          </p:spPr>
        </p:pic>
        <p:pic>
          <p:nvPicPr>
            <p:cNvPr id="381" name="Google Shape;381;p17"/>
            <p:cNvPicPr preferRelativeResize="0"/>
            <p:nvPr/>
          </p:nvPicPr>
          <p:blipFill rotWithShape="1">
            <a:blip r:embed="rId7">
              <a:alphaModFix/>
            </a:blip>
            <a:srcRect/>
            <a:stretch/>
          </p:blipFill>
          <p:spPr>
            <a:xfrm>
              <a:off x="7664017" y="3494261"/>
              <a:ext cx="536795" cy="521245"/>
            </a:xfrm>
            <a:prstGeom prst="rect">
              <a:avLst/>
            </a:prstGeom>
            <a:noFill/>
            <a:ln>
              <a:noFill/>
            </a:ln>
          </p:spPr>
        </p:pic>
        <p:pic>
          <p:nvPicPr>
            <p:cNvPr id="382" name="Google Shape;382;p17"/>
            <p:cNvPicPr preferRelativeResize="0"/>
            <p:nvPr/>
          </p:nvPicPr>
          <p:blipFill rotWithShape="1">
            <a:blip r:embed="rId10">
              <a:alphaModFix/>
            </a:blip>
            <a:srcRect/>
            <a:stretch/>
          </p:blipFill>
          <p:spPr>
            <a:xfrm>
              <a:off x="7550532" y="2850385"/>
              <a:ext cx="537855" cy="521245"/>
            </a:xfrm>
            <a:prstGeom prst="rect">
              <a:avLst/>
            </a:prstGeom>
            <a:noFill/>
            <a:ln>
              <a:noFill/>
            </a:ln>
          </p:spPr>
        </p:pic>
        <p:pic>
          <p:nvPicPr>
            <p:cNvPr id="383" name="Google Shape;383;p17"/>
            <p:cNvPicPr preferRelativeResize="0"/>
            <p:nvPr/>
          </p:nvPicPr>
          <p:blipFill rotWithShape="1">
            <a:blip r:embed="rId4">
              <a:alphaModFix/>
            </a:blip>
            <a:srcRect/>
            <a:stretch/>
          </p:blipFill>
          <p:spPr>
            <a:xfrm>
              <a:off x="7509703" y="2202327"/>
              <a:ext cx="499945" cy="516292"/>
            </a:xfrm>
            <a:prstGeom prst="rect">
              <a:avLst/>
            </a:prstGeom>
            <a:noFill/>
            <a:ln>
              <a:noFill/>
            </a:ln>
          </p:spPr>
        </p:pic>
      </p:grpSp>
      <p:sp>
        <p:nvSpPr>
          <p:cNvPr id="384" name="Google Shape;384;p17"/>
          <p:cNvSpPr txBox="1"/>
          <p:nvPr/>
        </p:nvSpPr>
        <p:spPr>
          <a:xfrm>
            <a:off x="518615" y="757101"/>
            <a:ext cx="8035957" cy="1477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Franklin Gothic"/>
                <a:ea typeface="Franklin Gothic"/>
                <a:cs typeface="Franklin Gothic"/>
                <a:sym typeface="Franklin Gothic"/>
              </a:rPr>
              <a:t>Princeton Gerrymandering Project simulation </a:t>
            </a:r>
            <a:endParaRPr dirty="0"/>
          </a:p>
          <a:p>
            <a:pPr marL="285750" marR="0" lvl="1" indent="-285750" algn="l" rtl="0">
              <a:lnSpc>
                <a:spcPct val="100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Franklin Gothic"/>
                <a:ea typeface="Franklin Gothic"/>
                <a:cs typeface="Franklin Gothic"/>
                <a:sym typeface="Franklin Gothic"/>
              </a:rPr>
              <a:t>Create ~500,000 maps for Congress, Senate and House based on 2020 census</a:t>
            </a:r>
            <a:endParaRPr dirty="0"/>
          </a:p>
          <a:p>
            <a:pPr marL="285750" marR="0" lvl="1" indent="-285750" algn="l" rtl="0">
              <a:lnSpc>
                <a:spcPct val="100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Franklin Gothic"/>
                <a:ea typeface="Franklin Gothic"/>
                <a:cs typeface="Franklin Gothic"/>
                <a:sym typeface="Franklin Gothic"/>
              </a:rPr>
              <a:t>Comply with laws and traditional redistricting criteria</a:t>
            </a:r>
            <a:endParaRPr dirty="0"/>
          </a:p>
          <a:p>
            <a:pPr marL="285750" marR="0" lvl="1" indent="-285750" algn="l" rtl="0">
              <a:lnSpc>
                <a:spcPct val="100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Franklin Gothic"/>
                <a:ea typeface="Franklin Gothic"/>
                <a:cs typeface="Franklin Gothic"/>
                <a:sym typeface="Franklin Gothic"/>
              </a:rPr>
              <a:t>Maintain current number of VRA-compliant districts</a:t>
            </a:r>
          </a:p>
          <a:p>
            <a:pPr marL="285750" marR="0" lvl="1" indent="-285750" algn="l" rtl="0">
              <a:lnSpc>
                <a:spcPct val="100000"/>
              </a:lnSpc>
              <a:spcBef>
                <a:spcPts val="0"/>
              </a:spcBef>
              <a:spcAft>
                <a:spcPts val="0"/>
              </a:spcAft>
              <a:buClr>
                <a:srgbClr val="000000"/>
              </a:buClr>
              <a:buSzPts val="1800"/>
              <a:buFont typeface="Arial"/>
              <a:buChar char="•"/>
            </a:pPr>
            <a:r>
              <a:rPr lang="en-US" sz="1800" dirty="0">
                <a:latin typeface="Franklin Gothic"/>
              </a:rPr>
              <a:t>Use average of 3 recent statewide elections for President, Governor and Senate  </a:t>
            </a:r>
            <a:endParaRPr sz="1800" dirty="0">
              <a:latin typeface="Franklin Gothic"/>
            </a:endParaRPr>
          </a:p>
        </p:txBody>
      </p:sp>
      <p:grpSp>
        <p:nvGrpSpPr>
          <p:cNvPr id="56" name="Group 55"/>
          <p:cNvGrpSpPr/>
          <p:nvPr/>
        </p:nvGrpSpPr>
        <p:grpSpPr>
          <a:xfrm>
            <a:off x="8196385" y="742461"/>
            <a:ext cx="874170" cy="1185868"/>
            <a:chOff x="7265892" y="2765326"/>
            <a:chExt cx="1433853" cy="1865604"/>
          </a:xfrm>
        </p:grpSpPr>
        <p:pic>
          <p:nvPicPr>
            <p:cNvPr id="57" name="Google Shape;328;p15" descr="PGP logo.jpeg"/>
            <p:cNvPicPr preferRelativeResize="0"/>
            <p:nvPr/>
          </p:nvPicPr>
          <p:blipFill rotWithShape="1">
            <a:blip r:embed="rId12">
              <a:alphaModFix/>
            </a:blip>
            <a:srcRect b="43229"/>
            <a:stretch/>
          </p:blipFill>
          <p:spPr>
            <a:xfrm rot="16200000">
              <a:off x="7188365" y="3075246"/>
              <a:ext cx="1433853" cy="814014"/>
            </a:xfrm>
            <a:prstGeom prst="rect">
              <a:avLst/>
            </a:prstGeom>
            <a:noFill/>
            <a:ln>
              <a:noFill/>
            </a:ln>
          </p:spPr>
        </p:pic>
        <p:pic>
          <p:nvPicPr>
            <p:cNvPr id="58" name="Google Shape;328;p15" descr="PGP logo.jpeg"/>
            <p:cNvPicPr preferRelativeResize="0"/>
            <p:nvPr/>
          </p:nvPicPr>
          <p:blipFill rotWithShape="1">
            <a:blip r:embed="rId12">
              <a:alphaModFix/>
            </a:blip>
            <a:srcRect t="53414" b="13961"/>
            <a:stretch/>
          </p:blipFill>
          <p:spPr>
            <a:xfrm>
              <a:off x="7265892" y="4163125"/>
              <a:ext cx="1433853" cy="467805"/>
            </a:xfrm>
            <a:prstGeom prst="rect">
              <a:avLst/>
            </a:prstGeom>
            <a:noFill/>
            <a:ln>
              <a:noFill/>
            </a:ln>
          </p:spPr>
        </p:pic>
      </p:grpSp>
    </p:spTree>
    <p:extLst>
      <p:ext uri="{BB962C8B-B14F-4D97-AF65-F5344CB8AC3E}">
        <p14:creationId xmlns:p14="http://schemas.microsoft.com/office/powerpoint/2010/main" val="2493465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2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Font typeface="Arial"/>
              <a:buNone/>
            </a:pPr>
            <a:r>
              <a:rPr lang="en-US" sz="2400" dirty="0">
                <a:latin typeface="Franklin Gothic"/>
                <a:ea typeface="Franklin Gothic"/>
                <a:cs typeface="Franklin Gothic"/>
                <a:sym typeface="Franklin Gothic"/>
              </a:rPr>
              <a:t>Benchmark example: Partisan balance in a 52-district map</a:t>
            </a:r>
            <a:endParaRPr sz="2400" dirty="0"/>
          </a:p>
        </p:txBody>
      </p:sp>
      <p:sp>
        <p:nvSpPr>
          <p:cNvPr id="635" name="Google Shape;635;p29"/>
          <p:cNvSpPr txBox="1"/>
          <p:nvPr/>
        </p:nvSpPr>
        <p:spPr>
          <a:xfrm>
            <a:off x="1359853" y="4389365"/>
            <a:ext cx="3202450" cy="738633"/>
          </a:xfrm>
          <a:prstGeom prst="rect">
            <a:avLst/>
          </a:prstGeom>
          <a:noFill/>
          <a:ln>
            <a:noFill/>
          </a:ln>
        </p:spPr>
        <p:txBody>
          <a:bodyPr spcFirstLastPara="1" wrap="square" lIns="91425" tIns="91425" rIns="91425" bIns="91425" anchor="t" anchorCtr="0">
            <a:spAutoFit/>
          </a:bodyPr>
          <a:lstStyle/>
          <a:p>
            <a:pPr algn="ctr">
              <a:buSzPts val="1200"/>
            </a:pPr>
            <a:r>
              <a:rPr lang="en-US" sz="1200" dirty="0">
                <a:latin typeface="Franklin Gothic"/>
                <a:ea typeface="Franklin Gothic"/>
                <a:cs typeface="Franklin Gothic"/>
                <a:sym typeface="Franklin Gothic"/>
              </a:rPr>
              <a:t>Estimated “Party A” districts</a:t>
            </a:r>
            <a:endParaRPr sz="1200" dirty="0">
              <a:latin typeface="Franklin Gothic"/>
              <a:ea typeface="Franklin Gothic"/>
              <a:cs typeface="Franklin Gothic"/>
              <a:sym typeface="Franklin Gothic"/>
            </a:endParaRPr>
          </a:p>
          <a:p>
            <a:pPr algn="ctr">
              <a:buSzPts val="1200"/>
            </a:pPr>
            <a:r>
              <a:rPr lang="en-US" sz="1200" dirty="0">
                <a:solidFill>
                  <a:schemeClr val="tx1"/>
                </a:solidFill>
                <a:latin typeface="Franklin Gothic"/>
                <a:ea typeface="Franklin Gothic"/>
                <a:cs typeface="Franklin Gothic"/>
                <a:sym typeface="Franklin Gothic"/>
              </a:rPr>
              <a:t>applying an average of three elections (2016-2020)</a:t>
            </a:r>
            <a:endParaRPr sz="1200" dirty="0">
              <a:solidFill>
                <a:schemeClr val="tx1"/>
              </a:solidFill>
              <a:latin typeface="Franklin Gothic"/>
              <a:ea typeface="Franklin Gothic"/>
              <a:cs typeface="Franklin Gothic"/>
              <a:sym typeface="Franklin Gothic"/>
            </a:endParaRPr>
          </a:p>
        </p:txBody>
      </p:sp>
      <p:sp>
        <p:nvSpPr>
          <p:cNvPr id="636" name="Google Shape;636;p29"/>
          <p:cNvSpPr txBox="1"/>
          <p:nvPr/>
        </p:nvSpPr>
        <p:spPr>
          <a:xfrm rot="16200000">
            <a:off x="-223054" y="2881749"/>
            <a:ext cx="2033359" cy="430921"/>
          </a:xfrm>
          <a:prstGeom prst="rect">
            <a:avLst/>
          </a:prstGeom>
          <a:noFill/>
          <a:ln>
            <a:noFill/>
          </a:ln>
        </p:spPr>
        <p:txBody>
          <a:bodyPr spcFirstLastPara="1" wrap="square" lIns="91425" tIns="91425" rIns="91425" bIns="91425" anchor="t" anchorCtr="0">
            <a:spAutoFit/>
          </a:bodyPr>
          <a:lstStyle/>
          <a:p>
            <a:pPr algn="ctr">
              <a:buSzPts val="1200"/>
            </a:pPr>
            <a:r>
              <a:rPr lang="en-US" sz="1200" dirty="0">
                <a:solidFill>
                  <a:srgbClr val="333333"/>
                </a:solidFill>
                <a:latin typeface="Franklin Gothic"/>
                <a:ea typeface="Franklin Gothic"/>
                <a:cs typeface="Franklin Gothic"/>
                <a:sym typeface="Franklin Gothic"/>
              </a:rPr>
              <a:t>Count of maps </a:t>
            </a:r>
            <a:endParaRPr sz="1200" dirty="0"/>
          </a:p>
        </p:txBody>
      </p:sp>
      <p:sp>
        <p:nvSpPr>
          <p:cNvPr id="637" name="Google Shape;637;p29"/>
          <p:cNvSpPr txBox="1"/>
          <p:nvPr/>
        </p:nvSpPr>
        <p:spPr>
          <a:xfrm>
            <a:off x="1119165" y="1082559"/>
            <a:ext cx="1756761" cy="495480"/>
          </a:xfrm>
          <a:prstGeom prst="rect">
            <a:avLst/>
          </a:prstGeom>
          <a:solidFill>
            <a:schemeClr val="accent3">
              <a:lumMod val="75000"/>
            </a:schemeClr>
          </a:solid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L="0" indent="0" defTabSz="914400" eaLnBrk="1" fontAlgn="auto" latinLnBrk="0" hangingPunct="1">
              <a:lnSpc>
                <a:spcPct val="110000"/>
              </a:lnSpc>
              <a:buClrTx/>
              <a:buSzTx/>
              <a:buFontTx/>
              <a:buNone/>
              <a:tabLst/>
              <a:defRPr kumimoji="0" sz="1600" kern="0" spc="0" normalizeH="0" baseline="0">
                <a:ln>
                  <a:noFill/>
                </a:ln>
                <a:solidFill>
                  <a:srgbClr val="FFFFFF"/>
                </a:solidFill>
                <a:effectLst/>
                <a:uLnTx/>
                <a:uFillTx/>
                <a:latin typeface="Franklin Gothic"/>
                <a:ea typeface="Franklin Gothic"/>
                <a:cs typeface="Franklin Gothic"/>
              </a:defRPr>
            </a:lvl1pPr>
            <a:lvl2pPr marL="455613" indent="-228600">
              <a:lnSpc>
                <a:spcPct val="110000"/>
              </a:lnSpc>
              <a:buClrTx/>
              <a:buChar char="•"/>
              <a:defRPr sz="1600">
                <a:solidFill>
                  <a:srgbClr val="FFFFFF"/>
                </a:solidFill>
                <a:latin typeface="Franklin Gothic"/>
                <a:ea typeface="Franklin Gothic"/>
                <a:cs typeface="Franklin Gothic"/>
              </a:defRPr>
            </a:lvl2pPr>
            <a:lvl3pPr marL="285750" indent="-285750">
              <a:lnSpc>
                <a:spcPct val="110000"/>
              </a:lnSpc>
              <a:buClrTx/>
              <a:buChar char="•"/>
              <a:defRPr kumimoji="0" sz="1600" kern="0" spc="0" normalizeH="0">
                <a:ln>
                  <a:noFill/>
                </a:ln>
                <a:solidFill>
                  <a:srgbClr val="FFFFFF"/>
                </a:solidFill>
                <a:effectLst/>
                <a:uLnTx/>
                <a:uFillTx/>
                <a:latin typeface="Franklin Gothic"/>
                <a:ea typeface="Franklin Gothic"/>
                <a:cs typeface="Franklin Gothic"/>
              </a:defRPr>
            </a:lvl3pPr>
            <a:lvl4pPr marL="455613" indent="-228600">
              <a:lnSpc>
                <a:spcPct val="110000"/>
              </a:lnSpc>
              <a:buClrTx/>
              <a:buChar char="•"/>
              <a:defRPr kumimoji="0" sz="1600" kern="0" spc="0" normalizeH="0" baseline="0">
                <a:ln>
                  <a:noFill/>
                </a:ln>
                <a:solidFill>
                  <a:srgbClr val="FFFFFF"/>
                </a:solidFill>
                <a:effectLst/>
                <a:uLnTx/>
                <a:uFillTx/>
                <a:latin typeface="Franklin Gothic"/>
                <a:ea typeface="Franklin Gothic"/>
                <a:cs typeface="Franklin Gothic"/>
              </a:defRPr>
            </a:lvl4pPr>
          </a:lstStyle>
          <a:p>
            <a:r>
              <a:rPr lang="en-US" sz="1200" dirty="0">
                <a:sym typeface="Franklin Gothic"/>
              </a:rPr>
              <a:t>Enacted map =  22 “Party A” districts</a:t>
            </a:r>
            <a:endParaRPr sz="1200" dirty="0">
              <a:sym typeface="Franklin Gothic"/>
            </a:endParaRPr>
          </a:p>
        </p:txBody>
      </p:sp>
      <p:pic>
        <p:nvPicPr>
          <p:cNvPr id="639" name="Google Shape;639;p29" descr="Chart, histogram&#10;&#10;Description automatically generated"/>
          <p:cNvPicPr preferRelativeResize="0"/>
          <p:nvPr/>
        </p:nvPicPr>
        <p:blipFill rotWithShape="1">
          <a:blip r:embed="rId3">
            <a:alphaModFix/>
          </a:blip>
          <a:srcRect/>
          <a:stretch/>
        </p:blipFill>
        <p:spPr>
          <a:xfrm>
            <a:off x="940301" y="1933072"/>
            <a:ext cx="4002869" cy="2476987"/>
          </a:xfrm>
          <a:prstGeom prst="rect">
            <a:avLst/>
          </a:prstGeom>
          <a:noFill/>
          <a:ln>
            <a:noFill/>
          </a:ln>
        </p:spPr>
      </p:pic>
      <p:grpSp>
        <p:nvGrpSpPr>
          <p:cNvPr id="3" name="Group 2"/>
          <p:cNvGrpSpPr>
            <a:grpSpLocks noChangeAspect="1"/>
          </p:cNvGrpSpPr>
          <p:nvPr/>
        </p:nvGrpSpPr>
        <p:grpSpPr>
          <a:xfrm>
            <a:off x="8098444" y="4357077"/>
            <a:ext cx="933034" cy="1234714"/>
            <a:chOff x="7265892" y="2765326"/>
            <a:chExt cx="1433853" cy="1865604"/>
          </a:xfrm>
        </p:grpSpPr>
        <p:pic>
          <p:nvPicPr>
            <p:cNvPr id="20" name="Google Shape;328;p15" descr="PGP logo.jpeg"/>
            <p:cNvPicPr preferRelativeResize="0"/>
            <p:nvPr/>
          </p:nvPicPr>
          <p:blipFill rotWithShape="1">
            <a:blip r:embed="rId4">
              <a:alphaModFix/>
            </a:blip>
            <a:srcRect b="43229"/>
            <a:stretch/>
          </p:blipFill>
          <p:spPr>
            <a:xfrm rot="16200000">
              <a:off x="7188365" y="3075246"/>
              <a:ext cx="1433853" cy="814014"/>
            </a:xfrm>
            <a:prstGeom prst="rect">
              <a:avLst/>
            </a:prstGeom>
            <a:noFill/>
            <a:ln>
              <a:noFill/>
            </a:ln>
          </p:spPr>
        </p:pic>
        <p:pic>
          <p:nvPicPr>
            <p:cNvPr id="21" name="Google Shape;328;p15" descr="PGP logo.jpeg"/>
            <p:cNvPicPr preferRelativeResize="0"/>
            <p:nvPr/>
          </p:nvPicPr>
          <p:blipFill rotWithShape="1">
            <a:blip r:embed="rId4">
              <a:alphaModFix/>
            </a:blip>
            <a:srcRect t="53414" b="13961"/>
            <a:stretch/>
          </p:blipFill>
          <p:spPr>
            <a:xfrm>
              <a:off x="7265892" y="4163125"/>
              <a:ext cx="1433853" cy="467805"/>
            </a:xfrm>
            <a:prstGeom prst="rect">
              <a:avLst/>
            </a:prstGeom>
            <a:noFill/>
            <a:ln>
              <a:noFill/>
            </a:ln>
          </p:spPr>
        </p:pic>
      </p:grpSp>
      <p:sp>
        <p:nvSpPr>
          <p:cNvPr id="25" name="Google Shape;646;p29"/>
          <p:cNvSpPr/>
          <p:nvPr/>
        </p:nvSpPr>
        <p:spPr>
          <a:xfrm>
            <a:off x="4849690" y="1562682"/>
            <a:ext cx="3508831" cy="2529883"/>
          </a:xfrm>
          <a:prstGeom prst="rect">
            <a:avLst/>
          </a:prstGeom>
          <a:solidFill>
            <a:schemeClr val="accent3">
              <a:lumMod val="75000"/>
            </a:schemeClr>
          </a:solidFill>
          <a:ln>
            <a:noFill/>
          </a:ln>
        </p:spPr>
        <p:txBody>
          <a:bodyPr spcFirstLastPara="1" wrap="square" lIns="91425" tIns="45700" rIns="91425" bIns="45700" anchor="ctr" anchorCtr="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Franklin Gothic"/>
                <a:ea typeface="Franklin Gothic"/>
                <a:cs typeface="Franklin Gothic"/>
                <a:sym typeface="Franklin Gothic"/>
              </a:rPr>
              <a:t>In 500,000 simulated maps:</a:t>
            </a:r>
          </a:p>
          <a:p>
            <a:pPr marL="0" marR="0" lvl="0" indent="0" defTabSz="914400" eaLnBrk="1" fontAlgn="auto" latinLnBrk="0" hangingPunct="1">
              <a:lnSpc>
                <a:spcPct val="11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Franklin Gothic"/>
              <a:ea typeface="Franklin Gothic"/>
              <a:cs typeface="Franklin Gothic"/>
              <a:sym typeface="Franklin Gothic"/>
            </a:endParaRPr>
          </a:p>
          <a:p>
            <a:pPr marL="169863" indent="-169863">
              <a:lnSpc>
                <a:spcPct val="110000"/>
              </a:lnSpc>
              <a:buClrTx/>
              <a:buFont typeface="Arial"/>
              <a:buChar char="•"/>
            </a:pPr>
            <a:r>
              <a:rPr kumimoji="0" lang="en-US" sz="1600" b="0" i="0" u="none" strike="noStrike" kern="0" cap="none" spc="0" normalizeH="0" baseline="0" noProof="0" dirty="0">
                <a:ln>
                  <a:noFill/>
                </a:ln>
                <a:solidFill>
                  <a:srgbClr val="FFFFFF"/>
                </a:solidFill>
                <a:effectLst/>
                <a:uLnTx/>
                <a:uFillTx/>
                <a:latin typeface="Franklin Gothic"/>
                <a:ea typeface="Franklin Gothic"/>
                <a:cs typeface="Franklin Gothic"/>
                <a:sym typeface="Franklin Gothic"/>
              </a:rPr>
              <a:t>Natural partisan preference</a:t>
            </a:r>
            <a:r>
              <a:rPr kumimoji="0" lang="en-US" sz="1600" b="0" i="0" u="none" strike="noStrike" kern="0" cap="none" spc="0" normalizeH="0" noProof="0" dirty="0">
                <a:ln>
                  <a:noFill/>
                </a:ln>
                <a:solidFill>
                  <a:srgbClr val="FFFFFF"/>
                </a:solidFill>
                <a:effectLst/>
                <a:uLnTx/>
                <a:uFillTx/>
                <a:latin typeface="Franklin Gothic"/>
                <a:ea typeface="Franklin Gothic"/>
                <a:cs typeface="Franklin Gothic"/>
                <a:sym typeface="Franklin Gothic"/>
              </a:rPr>
              <a:t> slightly favors Party B</a:t>
            </a:r>
          </a:p>
          <a:p>
            <a:pPr marL="455613" lvl="1" indent="-228600">
              <a:lnSpc>
                <a:spcPct val="110000"/>
              </a:lnSpc>
              <a:buClrTx/>
              <a:buFont typeface="Arial"/>
              <a:buChar char="•"/>
            </a:pPr>
            <a:r>
              <a:rPr lang="en-US" sz="1600" dirty="0">
                <a:solidFill>
                  <a:srgbClr val="FFFFFF"/>
                </a:solidFill>
                <a:latin typeface="Franklin Gothic"/>
                <a:ea typeface="Franklin Gothic"/>
                <a:cs typeface="Franklin Gothic"/>
                <a:sym typeface="Franklin Gothic"/>
              </a:rPr>
              <a:t>Party A = 22-27 districts</a:t>
            </a:r>
          </a:p>
          <a:p>
            <a:pPr marL="455613" lvl="3" indent="-228600">
              <a:lnSpc>
                <a:spcPct val="110000"/>
              </a:lnSpc>
              <a:buClrTx/>
              <a:buFont typeface="Arial"/>
              <a:buChar char="•"/>
            </a:pPr>
            <a:r>
              <a:rPr kumimoji="0" lang="en-US" sz="1600" b="0" i="0" u="none" strike="noStrike" kern="0" cap="none" spc="0" normalizeH="0" baseline="0" noProof="0" dirty="0">
                <a:ln>
                  <a:noFill/>
                </a:ln>
                <a:solidFill>
                  <a:srgbClr val="FFFFFF"/>
                </a:solidFill>
                <a:effectLst/>
                <a:uLnTx/>
                <a:uFillTx/>
                <a:latin typeface="Franklin Gothic"/>
                <a:ea typeface="Franklin Gothic"/>
                <a:cs typeface="Franklin Gothic"/>
                <a:sym typeface="Franklin Gothic"/>
              </a:rPr>
              <a:t>Party B = </a:t>
            </a:r>
            <a:r>
              <a:rPr lang="en-US" sz="1600" baseline="0" dirty="0">
                <a:solidFill>
                  <a:srgbClr val="FFFFFF"/>
                </a:solidFill>
                <a:latin typeface="Franklin Gothic"/>
                <a:ea typeface="Franklin Gothic"/>
                <a:cs typeface="Franklin Gothic"/>
                <a:sym typeface="Franklin Gothic"/>
              </a:rPr>
              <a:t>25-30</a:t>
            </a:r>
            <a:r>
              <a:rPr kumimoji="0" lang="en-US" sz="1600" b="0" i="0" u="none" strike="noStrike" kern="0" cap="none" spc="0" normalizeH="0" noProof="0" dirty="0">
                <a:ln>
                  <a:noFill/>
                </a:ln>
                <a:solidFill>
                  <a:srgbClr val="FFFFFF"/>
                </a:solidFill>
                <a:effectLst/>
                <a:uLnTx/>
                <a:uFillTx/>
                <a:latin typeface="Franklin Gothic"/>
                <a:ea typeface="Franklin Gothic"/>
                <a:cs typeface="Franklin Gothic"/>
                <a:sym typeface="Franklin Gothic"/>
              </a:rPr>
              <a:t> districts</a:t>
            </a:r>
            <a:endParaRPr lang="en-US" sz="1600" noProof="0" dirty="0">
              <a:solidFill>
                <a:srgbClr val="FFFFFF"/>
              </a:solidFill>
              <a:latin typeface="Franklin Gothic"/>
              <a:ea typeface="Franklin Gothic"/>
              <a:cs typeface="Franklin Gothic"/>
              <a:sym typeface="Franklin Gothic"/>
            </a:endParaRPr>
          </a:p>
          <a:p>
            <a:pPr marL="285750" lvl="2" indent="-285750">
              <a:lnSpc>
                <a:spcPct val="110000"/>
              </a:lnSpc>
              <a:buClrTx/>
              <a:buFont typeface="Arial"/>
              <a:buChar char="•"/>
            </a:pPr>
            <a:endParaRPr kumimoji="0" lang="en-US" sz="1600" b="0" i="0" u="none" strike="noStrike" kern="0" cap="none" spc="0" normalizeH="0" dirty="0">
              <a:ln>
                <a:noFill/>
              </a:ln>
              <a:solidFill>
                <a:srgbClr val="FFFFFF"/>
              </a:solidFill>
              <a:effectLst/>
              <a:uLnTx/>
              <a:uFillTx/>
              <a:latin typeface="Franklin Gothic"/>
              <a:ea typeface="Franklin Gothic"/>
              <a:cs typeface="Franklin Gothic"/>
              <a:sym typeface="Franklin Gothic"/>
            </a:endParaRPr>
          </a:p>
          <a:p>
            <a:pPr marL="169863" lvl="2" indent="-169863">
              <a:lnSpc>
                <a:spcPct val="110000"/>
              </a:lnSpc>
              <a:buClrTx/>
              <a:buFont typeface="Arial"/>
              <a:buChar char="•"/>
            </a:pPr>
            <a:r>
              <a:rPr lang="en-US" sz="1600" noProof="0" dirty="0">
                <a:solidFill>
                  <a:srgbClr val="FFFFFF"/>
                </a:solidFill>
                <a:latin typeface="Franklin Gothic"/>
                <a:ea typeface="Franklin Gothic"/>
                <a:cs typeface="Franklin Gothic"/>
                <a:sym typeface="Franklin Gothic"/>
              </a:rPr>
              <a:t>98% of maps have 1-5 more “Party A” districts than </a:t>
            </a:r>
            <a:r>
              <a:rPr lang="en-US" sz="1600" dirty="0">
                <a:solidFill>
                  <a:srgbClr val="FFFFFF"/>
                </a:solidFill>
                <a:latin typeface="Franklin Gothic"/>
                <a:ea typeface="Franklin Gothic"/>
                <a:cs typeface="Franklin Gothic"/>
                <a:sym typeface="Franklin Gothic"/>
              </a:rPr>
              <a:t>enacted</a:t>
            </a:r>
            <a:r>
              <a:rPr lang="en-US" sz="1600" noProof="0" dirty="0">
                <a:solidFill>
                  <a:srgbClr val="FFFFFF"/>
                </a:solidFill>
                <a:latin typeface="Franklin Gothic"/>
                <a:ea typeface="Franklin Gothic"/>
                <a:cs typeface="Franklin Gothic"/>
                <a:sym typeface="Franklin Gothic"/>
              </a:rPr>
              <a:t> map (22)</a:t>
            </a:r>
            <a:endParaRPr kumimoji="0" lang="en-US" sz="1600" b="0" i="0" u="none" strike="noStrike" kern="0" cap="none" spc="0" normalizeH="0" noProof="0" dirty="0">
              <a:ln>
                <a:noFill/>
              </a:ln>
              <a:solidFill>
                <a:srgbClr val="FFFFFF"/>
              </a:solidFill>
              <a:effectLst/>
              <a:uLnTx/>
              <a:uFillTx/>
              <a:latin typeface="Franklin Gothic"/>
              <a:ea typeface="Franklin Gothic"/>
              <a:cs typeface="Franklin Gothic"/>
              <a:sym typeface="Franklin Gothic"/>
            </a:endParaRPr>
          </a:p>
        </p:txBody>
      </p:sp>
      <p:cxnSp>
        <p:nvCxnSpPr>
          <p:cNvPr id="6" name="Straight Arrow Connector 5"/>
          <p:cNvCxnSpPr>
            <a:stCxn id="25" idx="1"/>
          </p:cNvCxnSpPr>
          <p:nvPr/>
        </p:nvCxnSpPr>
        <p:spPr>
          <a:xfrm flipH="1">
            <a:off x="3477294" y="2827624"/>
            <a:ext cx="1372396" cy="1079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637" idx="2"/>
          </p:cNvCxnSpPr>
          <p:nvPr/>
        </p:nvCxnSpPr>
        <p:spPr>
          <a:xfrm>
            <a:off x="1997546" y="1578039"/>
            <a:ext cx="34454" cy="4051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0576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72"/>
          <p:cNvSpPr txBox="1">
            <a:spLocks noGrp="1"/>
          </p:cNvSpPr>
          <p:nvPr>
            <p:ph type="ctrTitle"/>
          </p:nvPr>
        </p:nvSpPr>
        <p:spPr>
          <a:xfrm>
            <a:off x="0" y="122904"/>
            <a:ext cx="9144000" cy="585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200"/>
              <a:buNone/>
            </a:pPr>
            <a:r>
              <a:rPr lang="en-US" sz="2800" dirty="0">
                <a:latin typeface="Franklin Gothic"/>
                <a:ea typeface="Franklin Gothic"/>
                <a:cs typeface="Franklin Gothic"/>
                <a:sym typeface="Franklin Gothic"/>
              </a:rPr>
              <a:t>Benchmarks and map evaluation </a:t>
            </a:r>
            <a:br>
              <a:rPr lang="en-US" sz="2800" dirty="0">
                <a:latin typeface="Franklin Gothic"/>
                <a:ea typeface="Franklin Gothic"/>
                <a:cs typeface="Franklin Gothic"/>
                <a:sym typeface="Franklin Gothic"/>
              </a:rPr>
            </a:br>
            <a:r>
              <a:rPr lang="en-US" sz="2800" dirty="0">
                <a:latin typeface="Franklin Gothic"/>
                <a:ea typeface="Franklin Gothic"/>
                <a:cs typeface="Franklin Gothic"/>
                <a:sym typeface="Franklin Gothic"/>
              </a:rPr>
              <a:t>2010-2020 historical view of current maps</a:t>
            </a:r>
            <a:endParaRPr sz="2800" dirty="0">
              <a:latin typeface="Franklin Gothic"/>
              <a:ea typeface="Franklin Gothic"/>
              <a:cs typeface="Franklin Gothic"/>
              <a:sym typeface="Franklin Gothic"/>
            </a:endParaRPr>
          </a:p>
        </p:txBody>
      </p:sp>
      <p:graphicFrame>
        <p:nvGraphicFramePr>
          <p:cNvPr id="18" name="Table 17">
            <a:extLst>
              <a:ext uri="{FF2B5EF4-FFF2-40B4-BE49-F238E27FC236}">
                <a16:creationId xmlns:a16="http://schemas.microsoft.com/office/drawing/2014/main" id="{3F34B269-5811-4E1D-9B3E-1E62AA0D3C7F}"/>
              </a:ext>
            </a:extLst>
          </p:cNvPr>
          <p:cNvGraphicFramePr>
            <a:graphicFrameLocks noGrp="1"/>
          </p:cNvGraphicFramePr>
          <p:nvPr>
            <p:extLst>
              <p:ext uri="{D42A27DB-BD31-4B8C-83A1-F6EECF244321}">
                <p14:modId xmlns:p14="http://schemas.microsoft.com/office/powerpoint/2010/main" val="644601813"/>
              </p:ext>
            </p:extLst>
          </p:nvPr>
        </p:nvGraphicFramePr>
        <p:xfrm>
          <a:off x="356548" y="997810"/>
          <a:ext cx="7980106" cy="4450080"/>
        </p:xfrm>
        <a:graphic>
          <a:graphicData uri="http://schemas.openxmlformats.org/drawingml/2006/table">
            <a:tbl>
              <a:tblPr firstRow="1" bandRow="1">
                <a:tableStyleId>{5C22544A-7EE6-4342-B048-85BDC9FD1C3A}</a:tableStyleId>
              </a:tblPr>
              <a:tblGrid>
                <a:gridCol w="978359">
                  <a:extLst>
                    <a:ext uri="{9D8B030D-6E8A-4147-A177-3AD203B41FA5}">
                      <a16:colId xmlns:a16="http://schemas.microsoft.com/office/drawing/2014/main" val="20000"/>
                    </a:ext>
                  </a:extLst>
                </a:gridCol>
                <a:gridCol w="1063411">
                  <a:extLst>
                    <a:ext uri="{9D8B030D-6E8A-4147-A177-3AD203B41FA5}">
                      <a16:colId xmlns:a16="http://schemas.microsoft.com/office/drawing/2014/main" val="20002"/>
                    </a:ext>
                  </a:extLst>
                </a:gridCol>
                <a:gridCol w="1357923">
                  <a:extLst>
                    <a:ext uri="{9D8B030D-6E8A-4147-A177-3AD203B41FA5}">
                      <a16:colId xmlns:a16="http://schemas.microsoft.com/office/drawing/2014/main" val="20003"/>
                    </a:ext>
                  </a:extLst>
                </a:gridCol>
                <a:gridCol w="1961993">
                  <a:extLst>
                    <a:ext uri="{9D8B030D-6E8A-4147-A177-3AD203B41FA5}">
                      <a16:colId xmlns:a16="http://schemas.microsoft.com/office/drawing/2014/main" val="20004"/>
                    </a:ext>
                  </a:extLst>
                </a:gridCol>
                <a:gridCol w="2618420">
                  <a:extLst>
                    <a:ext uri="{9D8B030D-6E8A-4147-A177-3AD203B41FA5}">
                      <a16:colId xmlns:a16="http://schemas.microsoft.com/office/drawing/2014/main" val="20001"/>
                    </a:ext>
                  </a:extLst>
                </a:gridCol>
              </a:tblGrid>
              <a:tr h="370840">
                <a:tc rowSpan="2">
                  <a:txBody>
                    <a:bodyPr/>
                    <a:lstStyle/>
                    <a:p>
                      <a:endParaRPr lang="en-US" sz="1200" dirty="0"/>
                    </a:p>
                  </a:txBody>
                  <a:tcPr>
                    <a:lnR w="28575" cap="flat" cmpd="sng" algn="ctr">
                      <a:solidFill>
                        <a:scrgbClr r="0" g="0" b="0"/>
                      </a:solidFill>
                      <a:prstDash val="solid"/>
                      <a:round/>
                      <a:headEnd type="none" w="med" len="med"/>
                      <a:tailEnd type="none" w="med" len="med"/>
                    </a:lnR>
                    <a:lnB w="12700" cap="flat" cmpd="sng" algn="ctr">
                      <a:solidFill>
                        <a:srgbClr val="FFFFFF"/>
                      </a:solidFill>
                      <a:prstDash val="solid"/>
                      <a:round/>
                      <a:headEnd type="none" w="med" len="med"/>
                      <a:tailEnd type="none" w="med" len="med"/>
                    </a:lnB>
                    <a:noFill/>
                  </a:tcPr>
                </a:tc>
                <a:tc gridSpan="3">
                  <a:txBody>
                    <a:bodyPr/>
                    <a:lstStyle/>
                    <a:p>
                      <a:pPr algn="ctr"/>
                      <a:r>
                        <a:rPr lang="en-US" b="0" dirty="0"/>
                        <a:t>Benchmarks</a:t>
                      </a:r>
                      <a:r>
                        <a:rPr lang="en-US" b="0" baseline="0" dirty="0"/>
                        <a:t> / Fairness tests </a:t>
                      </a:r>
                    </a:p>
                    <a:p>
                      <a:pPr algn="ctr"/>
                      <a:r>
                        <a:rPr lang="en-US" sz="1200" b="0" baseline="0" dirty="0"/>
                        <a:t>(compared to unbiased maps)</a:t>
                      </a:r>
                      <a:endParaRPr lang="en-US" sz="1200" b="0"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D3169"/>
                    </a:solidFill>
                  </a:tcPr>
                </a:tc>
                <a:tc hMerge="1">
                  <a:txBody>
                    <a:bodyPr/>
                    <a:lstStyle/>
                    <a:p>
                      <a:endParaRPr lang="en-US" dirty="0"/>
                    </a:p>
                  </a:txBody>
                  <a:tcPr>
                    <a:solidFill>
                      <a:schemeClr val="accent1"/>
                    </a:solidFill>
                  </a:tcPr>
                </a:tc>
                <a:tc hMerge="1">
                  <a:txBody>
                    <a:bodyPr/>
                    <a:lstStyle/>
                    <a:p>
                      <a:endParaRPr lang="en-US" dirty="0"/>
                    </a:p>
                  </a:txBody>
                  <a:tcPr/>
                </a:tc>
                <a:tc rowSpan="2">
                  <a:txBody>
                    <a:bodyPr/>
                    <a:lstStyle/>
                    <a:p>
                      <a:pPr algn="ctr"/>
                      <a:r>
                        <a:rPr lang="en-US" b="0" dirty="0"/>
                        <a:t>Observations</a:t>
                      </a:r>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D3169"/>
                    </a:solidFill>
                  </a:tcPr>
                </a:tc>
                <a:extLst>
                  <a:ext uri="{0D108BD9-81ED-4DB2-BD59-A6C34878D82A}">
                    <a16:rowId xmlns:a16="http://schemas.microsoft.com/office/drawing/2014/main" val="10000"/>
                  </a:ext>
                </a:extLst>
              </a:tr>
              <a:tr h="370840">
                <a:tc vMerge="1">
                  <a:txBody>
                    <a:bodyPr/>
                    <a:lstStyle/>
                    <a:p>
                      <a:endParaRPr lang="en-US" sz="1200" b="1" i="0" u="none" strike="noStrike" cap="none" dirty="0">
                        <a:solidFill>
                          <a:schemeClr val="bg1"/>
                        </a:solidFill>
                        <a:latin typeface="+mn-lt"/>
                        <a:ea typeface="+mn-ea"/>
                        <a:cs typeface="+mn-cs"/>
                        <a:sym typeface="Arial"/>
                      </a:endParaRPr>
                    </a:p>
                  </a:txBody>
                  <a:tcPr>
                    <a:lnR w="28575" cap="flat" cmpd="sng" algn="ctr">
                      <a:solidFill>
                        <a:scrgbClr r="0" g="0" b="0"/>
                      </a:solidFill>
                      <a:prstDash val="solid"/>
                      <a:round/>
                      <a:headEnd type="none" w="med" len="med"/>
                      <a:tailEnd type="none" w="med" len="med"/>
                    </a:lnR>
                    <a:solidFill>
                      <a:srgbClr val="7D3169"/>
                    </a:solidFill>
                  </a:tcPr>
                </a:tc>
                <a:tc>
                  <a:txBody>
                    <a:bodyPr/>
                    <a:lstStyle/>
                    <a:p>
                      <a:pPr algn="ctr"/>
                      <a:r>
                        <a:rPr lang="en-US" sz="1400" dirty="0">
                          <a:solidFill>
                            <a:schemeClr val="bg1"/>
                          </a:solidFill>
                        </a:rPr>
                        <a:t>Partisan</a:t>
                      </a:r>
                      <a:r>
                        <a:rPr lang="en-US" sz="1400" baseline="0" dirty="0">
                          <a:solidFill>
                            <a:schemeClr val="bg1"/>
                          </a:solidFill>
                        </a:rPr>
                        <a:t> balance</a:t>
                      </a:r>
                      <a:endParaRPr lang="en-US" sz="1400" dirty="0">
                        <a:solidFill>
                          <a:schemeClr val="bg1"/>
                        </a:solidFill>
                      </a:endParaRPr>
                    </a:p>
                  </a:txBody>
                  <a:tcPr>
                    <a:lnL w="28575" cap="flat" cmpd="sng" algn="ctr">
                      <a:solidFill>
                        <a:scrgbClr r="0" g="0" b="0"/>
                      </a:solidFill>
                      <a:prstDash val="solid"/>
                      <a:round/>
                      <a:headEnd type="none" w="med" len="med"/>
                      <a:tailEnd type="none" w="med" len="med"/>
                    </a:lnL>
                    <a:lnT w="12700" cap="flat" cmpd="sng" algn="ctr">
                      <a:solidFill>
                        <a:srgbClr val="FFFFFF"/>
                      </a:solidFill>
                      <a:prstDash val="solid"/>
                      <a:round/>
                      <a:headEnd type="none" w="med" len="med"/>
                      <a:tailEnd type="none" w="med" len="med"/>
                    </a:lnT>
                    <a:solidFill>
                      <a:srgbClr val="7D3169"/>
                    </a:solidFill>
                  </a:tcPr>
                </a:tc>
                <a:tc>
                  <a:txBody>
                    <a:bodyPr/>
                    <a:lstStyle/>
                    <a:p>
                      <a:pPr algn="ctr"/>
                      <a:r>
                        <a:rPr lang="en-US" sz="1400" dirty="0">
                          <a:solidFill>
                            <a:schemeClr val="bg1"/>
                          </a:solidFill>
                        </a:rPr>
                        <a:t>Competitive</a:t>
                      </a:r>
                      <a:r>
                        <a:rPr lang="en-US" sz="1400" baseline="0" dirty="0">
                          <a:solidFill>
                            <a:schemeClr val="bg1"/>
                          </a:solidFill>
                        </a:rPr>
                        <a:t> districts</a:t>
                      </a:r>
                      <a:endParaRPr lang="en-US" sz="1400" dirty="0">
                        <a:solidFill>
                          <a:schemeClr val="bg1"/>
                        </a:solidFill>
                      </a:endParaRPr>
                    </a:p>
                  </a:txBody>
                  <a:tcPr>
                    <a:lnT w="12700" cap="flat" cmpd="sng" algn="ctr">
                      <a:solidFill>
                        <a:srgbClr val="FFFFFF"/>
                      </a:solidFill>
                      <a:prstDash val="solid"/>
                      <a:round/>
                      <a:headEnd type="none" w="med" len="med"/>
                      <a:tailEnd type="none" w="med" len="med"/>
                    </a:lnT>
                    <a:solidFill>
                      <a:srgbClr val="7D3169"/>
                    </a:solidFill>
                  </a:tcPr>
                </a:tc>
                <a:tc>
                  <a:txBody>
                    <a:bodyPr/>
                    <a:lstStyle/>
                    <a:p>
                      <a:pPr algn="ctr"/>
                      <a:r>
                        <a:rPr lang="en-US" sz="1400" dirty="0">
                          <a:solidFill>
                            <a:schemeClr val="bg1"/>
                          </a:solidFill>
                        </a:rPr>
                        <a:t>Minority</a:t>
                      </a:r>
                      <a:r>
                        <a:rPr lang="en-US" sz="1400" baseline="0" dirty="0">
                          <a:solidFill>
                            <a:schemeClr val="bg1"/>
                          </a:solidFill>
                        </a:rPr>
                        <a:t> representation</a:t>
                      </a:r>
                      <a:endParaRPr lang="en-US" sz="1400" dirty="0">
                        <a:solidFill>
                          <a:schemeClr val="bg1"/>
                        </a:solidFill>
                      </a:endParaRPr>
                    </a:p>
                  </a:txBody>
                  <a:tcPr>
                    <a:lnR w="28575" cap="flat" cmpd="sng" algn="ctr">
                      <a:solidFill>
                        <a:scrgbClr r="0" g="0" b="0"/>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rgbClr val="7D3169"/>
                    </a:solidFill>
                  </a:tcPr>
                </a:tc>
                <a:tc vMerge="1">
                  <a:txBody>
                    <a:bodyPr/>
                    <a:lstStyle/>
                    <a:p>
                      <a:endParaRPr lang="en-US" sz="1200" dirty="0">
                        <a:solidFill>
                          <a:schemeClr val="bg1"/>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rgbClr val="7D3169"/>
                    </a:solidFill>
                  </a:tcPr>
                </a:tc>
                <a:extLst>
                  <a:ext uri="{0D108BD9-81ED-4DB2-BD59-A6C34878D82A}">
                    <a16:rowId xmlns:a16="http://schemas.microsoft.com/office/drawing/2014/main" val="10004"/>
                  </a:ext>
                </a:extLst>
              </a:tr>
              <a:tr h="370840">
                <a:tc>
                  <a:txBody>
                    <a:bodyPr/>
                    <a:lstStyle/>
                    <a:p>
                      <a:r>
                        <a:rPr lang="en-US" sz="1200" b="1" dirty="0"/>
                        <a:t>State</a:t>
                      </a:r>
                      <a:r>
                        <a:rPr lang="en-US" sz="1200" b="1" baseline="0" dirty="0"/>
                        <a:t> House</a:t>
                      </a:r>
                      <a:endParaRPr lang="en-US" sz="1200" b="1" dirty="0"/>
                    </a:p>
                  </a:txBody>
                  <a:tcPr>
                    <a:lnR w="28575" cap="flat" cmpd="sng" algn="ctr">
                      <a:solidFill>
                        <a:scrgbClr r="0" g="0" b="0"/>
                      </a:solidFill>
                      <a:prstDash val="solid"/>
                      <a:round/>
                      <a:headEnd type="none" w="med" len="med"/>
                      <a:tailEnd type="none" w="med" len="med"/>
                    </a:lnR>
                    <a:lnT w="12700" cap="flat" cmpd="sng" algn="ctr">
                      <a:solidFill>
                        <a:srgbClr val="FFFFFF"/>
                      </a:solidFill>
                      <a:prstDash val="solid"/>
                      <a:round/>
                      <a:headEnd type="none" w="med" len="med"/>
                      <a:tailEnd type="none" w="med" len="med"/>
                    </a:lnT>
                  </a:tcPr>
                </a:tc>
                <a:tc>
                  <a:txBody>
                    <a:bodyPr/>
                    <a:lstStyle/>
                    <a:p>
                      <a:pPr algn="ctr"/>
                      <a:r>
                        <a:rPr lang="en-US" sz="1400" dirty="0">
                          <a:solidFill>
                            <a:srgbClr val="FF0000"/>
                          </a:solidFill>
                        </a:rPr>
                        <a:t>X</a:t>
                      </a:r>
                    </a:p>
                    <a:p>
                      <a:r>
                        <a:rPr lang="en-US" sz="1200" dirty="0"/>
                        <a:t>1-7 fewer Dem districts than 83%</a:t>
                      </a:r>
                      <a:r>
                        <a:rPr lang="en-US" sz="1200" baseline="0" dirty="0"/>
                        <a:t> of unbiased maps</a:t>
                      </a:r>
                      <a:endParaRPr lang="en-US" sz="1200" dirty="0"/>
                    </a:p>
                  </a:txBody>
                  <a:tcPr>
                    <a:lnL w="28575" cap="flat" cmpd="sng" algn="ctr">
                      <a:solidFill>
                        <a:scrgbClr r="0" g="0" b="0"/>
                      </a:solidFill>
                      <a:prstDash val="solid"/>
                      <a:round/>
                      <a:headEnd type="none" w="med" len="med"/>
                      <a:tailEnd type="none" w="med" len="med"/>
                    </a:lnL>
                  </a:tcPr>
                </a:tc>
                <a:tc>
                  <a:txBody>
                    <a:bodyPr/>
                    <a:lstStyle/>
                    <a:p>
                      <a:pPr marL="171450" indent="-171450" algn="ctr">
                        <a:buClr>
                          <a:srgbClr val="008000"/>
                        </a:buClr>
                        <a:buSzPct val="150000"/>
                        <a:buFont typeface="Wingdings" charset="2"/>
                        <a:buChar char="ü"/>
                      </a:pPr>
                      <a:r>
                        <a:rPr lang="en-US" sz="1200" baseline="0" dirty="0"/>
                        <a:t> </a:t>
                      </a:r>
                      <a:endParaRPr lang="en-US" sz="1200" dirty="0"/>
                    </a:p>
                    <a:p>
                      <a:r>
                        <a:rPr lang="en-US" sz="1200" dirty="0"/>
                        <a:t>23 competitive</a:t>
                      </a:r>
                      <a:r>
                        <a:rPr lang="en-US" sz="1200" baseline="0" dirty="0"/>
                        <a:t> districts, more than 81% of unbiased maps</a:t>
                      </a:r>
                      <a:endParaRPr lang="en-US" sz="1200" dirty="0"/>
                    </a:p>
                  </a:txBody>
                  <a:tcPr/>
                </a:tc>
                <a:tc>
                  <a:txBody>
                    <a:bodyPr/>
                    <a:lstStyle/>
                    <a:p>
                      <a:pPr marL="171450" marR="0" lvl="0" indent="-171450" algn="ctr" defTabSz="914400" rtl="0" eaLnBrk="1" fontAlgn="auto" latinLnBrk="0" hangingPunct="1">
                        <a:lnSpc>
                          <a:spcPct val="100000"/>
                        </a:lnSpc>
                        <a:spcBef>
                          <a:spcPts val="0"/>
                        </a:spcBef>
                        <a:spcAft>
                          <a:spcPts val="0"/>
                        </a:spcAft>
                        <a:buClr>
                          <a:srgbClr val="008000"/>
                        </a:buClr>
                        <a:buSzPct val="150000"/>
                        <a:buFont typeface="Wingdings" charset="2"/>
                        <a:buChar char="ü"/>
                        <a:tabLst/>
                        <a:defRPr/>
                      </a:pPr>
                      <a:r>
                        <a:rPr kumimoji="0" lang="en-US" sz="1200" b="0" i="0" u="none" strike="noStrike" kern="0" cap="none" spc="0" normalizeH="0" baseline="0" noProof="0" dirty="0">
                          <a:ln>
                            <a:noFill/>
                          </a:ln>
                          <a:solidFill>
                            <a:srgbClr val="000000"/>
                          </a:solidFill>
                          <a:effectLst/>
                          <a:uLnTx/>
                          <a:uFillTx/>
                          <a:latin typeface="+mn-lt"/>
                          <a:ea typeface="+mn-ea"/>
                          <a:cs typeface="+mn-cs"/>
                          <a:sym typeface="Arial"/>
                        </a:rPr>
                        <a:t> </a:t>
                      </a:r>
                      <a:endParaRPr lang="en-US" sz="1200" dirty="0"/>
                    </a:p>
                    <a:p>
                      <a:pPr marL="171450" lvl="0" indent="-171450">
                        <a:buFont typeface="Arial"/>
                        <a:buChar char="•"/>
                      </a:pPr>
                      <a:r>
                        <a:rPr lang="en-US" sz="1200" dirty="0"/>
                        <a:t>47 Black majority district</a:t>
                      </a:r>
                      <a:r>
                        <a:rPr lang="en-US" sz="1200" baseline="0" dirty="0"/>
                        <a:t>s (as expected)</a:t>
                      </a:r>
                      <a:endParaRPr lang="en-US" sz="1200" dirty="0"/>
                    </a:p>
                    <a:p>
                      <a:pPr marL="171450" lvl="0" indent="-171450">
                        <a:buFont typeface="Arial"/>
                        <a:buChar char="•"/>
                      </a:pPr>
                      <a:r>
                        <a:rPr lang="en-US" sz="1200" dirty="0"/>
                        <a:t>8 opportunity districts (more</a:t>
                      </a:r>
                      <a:r>
                        <a:rPr lang="en-US" sz="1200" baseline="0" dirty="0"/>
                        <a:t> than expected)</a:t>
                      </a:r>
                      <a:endParaRPr lang="en-US" sz="1200" dirty="0"/>
                    </a:p>
                  </a:txBody>
                  <a:tcPr>
                    <a:lnR w="28575" cap="flat" cmpd="sng" algn="ctr">
                      <a:solidFill>
                        <a:scrgbClr r="0" g="0" b="0"/>
                      </a:solidFill>
                      <a:prstDash val="solid"/>
                      <a:round/>
                      <a:headEnd type="none" w="med" len="med"/>
                      <a:tailEnd type="none" w="med" len="med"/>
                    </a:lnR>
                  </a:tcPr>
                </a:tc>
                <a:tc>
                  <a:txBody>
                    <a:bodyPr/>
                    <a:lstStyle/>
                    <a:p>
                      <a:r>
                        <a:rPr lang="en-US" sz="1200" dirty="0"/>
                        <a:t>Decennial</a:t>
                      </a:r>
                      <a:r>
                        <a:rPr lang="en-US" sz="1200" baseline="0" dirty="0"/>
                        <a:t> gerrymandering</a:t>
                      </a:r>
                    </a:p>
                    <a:p>
                      <a:pPr marL="171450" indent="-171450">
                        <a:buFont typeface="Arial"/>
                        <a:buChar char="•"/>
                      </a:pPr>
                      <a:r>
                        <a:rPr lang="en-US" sz="1200" dirty="0"/>
                        <a:t>Dems</a:t>
                      </a:r>
                      <a:r>
                        <a:rPr lang="en-US" sz="1200" baseline="0" dirty="0"/>
                        <a:t> </a:t>
                      </a:r>
                      <a:r>
                        <a:rPr lang="mr-IN" sz="1200" baseline="0" dirty="0"/>
                        <a:t>–</a:t>
                      </a:r>
                      <a:r>
                        <a:rPr lang="en-US" sz="1200" baseline="0" dirty="0"/>
                        <a:t> 2001</a:t>
                      </a:r>
                    </a:p>
                    <a:p>
                      <a:pPr marL="171450" indent="-171450">
                        <a:buFont typeface="Arial"/>
                        <a:buChar char="•"/>
                      </a:pPr>
                      <a:r>
                        <a:rPr lang="en-US" sz="1200" baseline="0" dirty="0"/>
                        <a:t>Reps </a:t>
                      </a:r>
                      <a:r>
                        <a:rPr lang="mr-IN" sz="1200" baseline="0" dirty="0"/>
                        <a:t>–</a:t>
                      </a:r>
                      <a:r>
                        <a:rPr lang="en-US" sz="1200" baseline="0" dirty="0"/>
                        <a:t> 2011</a:t>
                      </a:r>
                      <a:endParaRPr lang="en-US" sz="1200" dirty="0"/>
                    </a:p>
                    <a:p>
                      <a:r>
                        <a:rPr lang="en-US" sz="1200" dirty="0"/>
                        <a:t>Extensive</a:t>
                      </a:r>
                      <a:r>
                        <a:rPr lang="en-US" sz="1200" baseline="0" dirty="0"/>
                        <a:t> mid-cycle redistricting</a:t>
                      </a:r>
                      <a:endParaRPr lang="en-US" sz="1200" dirty="0"/>
                    </a:p>
                    <a:p>
                      <a:r>
                        <a:rPr lang="en-US" sz="1200" dirty="0"/>
                        <a:t>2/3 of small cities split</a:t>
                      </a:r>
                    </a:p>
                    <a:p>
                      <a:r>
                        <a:rPr lang="en-US" sz="1200" dirty="0"/>
                        <a:t>Black voter packing and cracking</a:t>
                      </a: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r>
                        <a:rPr lang="en-US" sz="1200" b="1" dirty="0"/>
                        <a:t>State</a:t>
                      </a:r>
                      <a:r>
                        <a:rPr lang="en-US" sz="1200" b="1" baseline="0" dirty="0"/>
                        <a:t> Senate</a:t>
                      </a:r>
                      <a:endParaRPr lang="en-US" sz="1200" b="1" dirty="0"/>
                    </a:p>
                  </a:txBody>
                  <a:tcPr>
                    <a:lnR w="28575" cap="flat" cmpd="sng" algn="ctr">
                      <a:solidFill>
                        <a:scrgbClr r="0" g="0" b="0"/>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rgbClr val="FF0000"/>
                          </a:solidFill>
                        </a:rPr>
                        <a:t>X</a:t>
                      </a:r>
                      <a:endParaRPr lang="en-US" sz="1400" dirty="0"/>
                    </a:p>
                    <a:p>
                      <a:r>
                        <a:rPr lang="en-US" sz="1200" dirty="0"/>
                        <a:t>1-6 fewer Dem districts than 98% of unbiased maps</a:t>
                      </a:r>
                    </a:p>
                  </a:txBody>
                  <a:tcPr>
                    <a:lnL w="28575" cap="flat" cmpd="sng" algn="ctr">
                      <a:solidFill>
                        <a:scrgbClr r="0" g="0" b="0"/>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mn-lt"/>
                          <a:ea typeface="+mn-ea"/>
                          <a:cs typeface="+mn-cs"/>
                          <a:sym typeface="Arial"/>
                        </a:rPr>
                        <a:t>X</a:t>
                      </a:r>
                      <a:endParaRPr lang="en-US" sz="1100" dirty="0"/>
                    </a:p>
                    <a:p>
                      <a:r>
                        <a:rPr lang="en-US" sz="1200" dirty="0"/>
                        <a:t>1-9 fewer</a:t>
                      </a:r>
                      <a:r>
                        <a:rPr lang="en-US" sz="1200" baseline="0" dirty="0"/>
                        <a:t> competitive districts than 91% of unbiased maps</a:t>
                      </a:r>
                      <a:endParaRPr lang="en-US" sz="12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mn-lt"/>
                          <a:ea typeface="+mn-ea"/>
                          <a:cs typeface="+mn-cs"/>
                          <a:sym typeface="Arial"/>
                        </a:rPr>
                        <a:t>X</a:t>
                      </a:r>
                      <a:endParaRPr lang="en-US" sz="1200" dirty="0"/>
                    </a:p>
                    <a:p>
                      <a:pPr marL="171450" marR="0" indent="-171450" algn="l" defTabSz="914400" rtl="0" eaLnBrk="1" fontAlgn="auto" latinLnBrk="0" hangingPunct="1">
                        <a:lnSpc>
                          <a:spcPct val="100000"/>
                        </a:lnSpc>
                        <a:spcBef>
                          <a:spcPts val="0"/>
                        </a:spcBef>
                        <a:spcAft>
                          <a:spcPts val="0"/>
                        </a:spcAft>
                        <a:buClr>
                          <a:srgbClr val="000000"/>
                        </a:buClr>
                        <a:buSzTx/>
                        <a:buFont typeface="Arial"/>
                        <a:buChar char="•"/>
                        <a:tabLst/>
                        <a:defRPr/>
                      </a:pPr>
                      <a:r>
                        <a:rPr lang="en-US" sz="1200" dirty="0"/>
                        <a:t>15 Black</a:t>
                      </a:r>
                      <a:r>
                        <a:rPr lang="en-US" sz="1200" baseline="0" dirty="0"/>
                        <a:t> majority districts (as expected)</a:t>
                      </a:r>
                      <a:endParaRPr lang="en-US" sz="1200" dirty="0"/>
                    </a:p>
                    <a:p>
                      <a:pPr marL="171450" indent="-171450">
                        <a:buFont typeface="Arial"/>
                        <a:buChar char="•"/>
                      </a:pPr>
                      <a:r>
                        <a:rPr lang="en-US" sz="1200" dirty="0"/>
                        <a:t>Missing 1-3 opportunity</a:t>
                      </a:r>
                      <a:r>
                        <a:rPr lang="en-US" sz="1200" baseline="0" dirty="0"/>
                        <a:t> districts compared to </a:t>
                      </a:r>
                      <a:r>
                        <a:rPr lang="en-US" sz="1200" dirty="0"/>
                        <a:t>98% of</a:t>
                      </a:r>
                      <a:r>
                        <a:rPr lang="en-US" sz="1200" baseline="0" dirty="0"/>
                        <a:t> unbiased maps</a:t>
                      </a:r>
                      <a:endParaRPr lang="en-US" sz="1200" dirty="0"/>
                    </a:p>
                  </a:txBody>
                  <a:tcPr>
                    <a:lnR w="28575" cap="flat" cmpd="sng" algn="ctr">
                      <a:solidFill>
                        <a:scrgbClr r="0" g="0" b="0"/>
                      </a:solidFill>
                      <a:prstDash val="solid"/>
                      <a:round/>
                      <a:headEnd type="none" w="med" len="med"/>
                      <a:tailEnd type="none" w="med" len="med"/>
                    </a:lnR>
                  </a:tcPr>
                </a:tc>
                <a:tc>
                  <a:txBody>
                    <a:bodyPr/>
                    <a:lstStyle/>
                    <a:p>
                      <a:r>
                        <a:rPr lang="en-US" sz="1200" dirty="0"/>
                        <a:t>Decennial</a:t>
                      </a:r>
                      <a:r>
                        <a:rPr lang="en-US" sz="1200" baseline="0" dirty="0"/>
                        <a:t> gerrymandering</a:t>
                      </a:r>
                    </a:p>
                    <a:p>
                      <a:pPr marL="171450" indent="-171450">
                        <a:buFont typeface="Arial"/>
                        <a:buChar char="•"/>
                      </a:pPr>
                      <a:r>
                        <a:rPr lang="en-US" sz="1200" dirty="0"/>
                        <a:t>Dems</a:t>
                      </a:r>
                      <a:r>
                        <a:rPr lang="en-US" sz="1200" baseline="0" dirty="0"/>
                        <a:t> </a:t>
                      </a:r>
                      <a:r>
                        <a:rPr lang="mr-IN" sz="1200" baseline="0" dirty="0"/>
                        <a:t>–</a:t>
                      </a:r>
                      <a:r>
                        <a:rPr lang="en-US" sz="1200" baseline="0" dirty="0"/>
                        <a:t> 2001</a:t>
                      </a:r>
                    </a:p>
                    <a:p>
                      <a:pPr marL="171450" indent="-171450">
                        <a:buFont typeface="Arial"/>
                        <a:buChar char="•"/>
                      </a:pPr>
                      <a:r>
                        <a:rPr lang="en-US" sz="1200" baseline="0" dirty="0"/>
                        <a:t>Reps </a:t>
                      </a:r>
                      <a:r>
                        <a:rPr lang="mr-IN" sz="1200" baseline="0" dirty="0"/>
                        <a:t>–</a:t>
                      </a:r>
                      <a:r>
                        <a:rPr lang="en-US" sz="1200" baseline="0" dirty="0"/>
                        <a:t> 2011</a:t>
                      </a:r>
                      <a:endParaRPr lang="en-US" sz="1200" dirty="0"/>
                    </a:p>
                    <a:p>
                      <a:r>
                        <a:rPr lang="en-US" sz="1200" dirty="0"/>
                        <a:t>Extensive</a:t>
                      </a:r>
                      <a:r>
                        <a:rPr lang="en-US" sz="1200" baseline="0" dirty="0"/>
                        <a:t> mid-cycle redistricting</a:t>
                      </a:r>
                    </a:p>
                    <a:p>
                      <a:r>
                        <a:rPr lang="en-US" sz="1200" baseline="0" dirty="0"/>
                        <a:t>Black voter packing and cracking eliminates opportunity districts</a:t>
                      </a:r>
                      <a:endParaRPr lang="en-US" sz="1200"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r>
                        <a:rPr lang="en-US" sz="1200" b="1" dirty="0"/>
                        <a:t>Congress</a:t>
                      </a:r>
                    </a:p>
                  </a:txBody>
                  <a:tcPr>
                    <a:lnR w="28575" cap="flat" cmpd="sng" algn="ctr">
                      <a:solidFill>
                        <a:scrgbClr r="0" g="0" b="0"/>
                      </a:solidFill>
                      <a:prstDash val="solid"/>
                      <a:round/>
                      <a:headEnd type="none" w="med" len="med"/>
                      <a:tailEnd type="none" w="med" len="med"/>
                    </a:lnR>
                  </a:tcPr>
                </a:tc>
                <a:tc>
                  <a:txBody>
                    <a:bodyPr/>
                    <a:lstStyle/>
                    <a:p>
                      <a:pPr marL="171450" marR="0" lvl="0" indent="-171450" algn="ctr" defTabSz="914400" rtl="0" eaLnBrk="1" fontAlgn="auto" latinLnBrk="0" hangingPunct="1">
                        <a:lnSpc>
                          <a:spcPct val="100000"/>
                        </a:lnSpc>
                        <a:spcBef>
                          <a:spcPts val="0"/>
                        </a:spcBef>
                        <a:spcAft>
                          <a:spcPts val="0"/>
                        </a:spcAft>
                        <a:buClr>
                          <a:srgbClr val="008000"/>
                        </a:buClr>
                        <a:buSzPct val="150000"/>
                        <a:buFont typeface="Wingdings" charset="2"/>
                        <a:buChar char="ü"/>
                        <a:tabLst/>
                        <a:defRPr/>
                      </a:pPr>
                      <a:r>
                        <a:rPr kumimoji="0" lang="en-US" sz="1200" b="0" i="0" u="none" strike="noStrike" kern="0" cap="none" spc="0" normalizeH="0" baseline="0" noProof="0" dirty="0">
                          <a:ln>
                            <a:noFill/>
                          </a:ln>
                          <a:solidFill>
                            <a:srgbClr val="000000"/>
                          </a:solidFill>
                          <a:effectLst/>
                          <a:uLnTx/>
                          <a:uFillTx/>
                          <a:latin typeface="+mn-lt"/>
                          <a:ea typeface="+mn-ea"/>
                          <a:cs typeface="+mn-cs"/>
                          <a:sym typeface="Arial"/>
                        </a:rPr>
                        <a:t> </a:t>
                      </a:r>
                      <a:endParaRPr lang="en-US" sz="1200" dirty="0"/>
                    </a:p>
                    <a:p>
                      <a:r>
                        <a:rPr lang="en-US" sz="1200" dirty="0"/>
                        <a:t>Balanced as</a:t>
                      </a:r>
                      <a:r>
                        <a:rPr lang="en-US" sz="1200" baseline="0" dirty="0"/>
                        <a:t> </a:t>
                      </a:r>
                      <a:r>
                        <a:rPr lang="en-US" sz="1200" dirty="0"/>
                        <a:t>of</a:t>
                      </a:r>
                      <a:r>
                        <a:rPr lang="en-US" sz="1200" baseline="0" dirty="0"/>
                        <a:t> 2016-2020</a:t>
                      </a:r>
                      <a:endParaRPr lang="en-US" sz="1200" dirty="0"/>
                    </a:p>
                  </a:txBody>
                  <a:tcPr>
                    <a:lnL w="28575" cap="flat" cmpd="sng" algn="ctr">
                      <a:solidFill>
                        <a:scrgbClr r="0" g="0" b="0"/>
                      </a:solidFill>
                      <a:prstDash val="solid"/>
                      <a:round/>
                      <a:headEnd type="none" w="med" len="med"/>
                      <a:tailEnd type="none" w="med" len="med"/>
                    </a:lnL>
                    <a:lnB w="28575" cap="flat" cmpd="sng" algn="ctr">
                      <a:solidFill>
                        <a:scrgbClr r="0" g="0" b="0"/>
                      </a:solidFill>
                      <a:prstDash val="solid"/>
                      <a:round/>
                      <a:headEnd type="none" w="med" len="med"/>
                      <a:tailEnd type="none" w="med" len="med"/>
                    </a:lnB>
                  </a:tcPr>
                </a:tc>
                <a:tc>
                  <a:txBody>
                    <a:bodyPr/>
                    <a:lstStyle/>
                    <a:p>
                      <a:pPr marL="171450" marR="0" lvl="0" indent="-171450" algn="ctr" defTabSz="914400" rtl="0" eaLnBrk="1" fontAlgn="auto" latinLnBrk="0" hangingPunct="1">
                        <a:lnSpc>
                          <a:spcPct val="100000"/>
                        </a:lnSpc>
                        <a:spcBef>
                          <a:spcPts val="0"/>
                        </a:spcBef>
                        <a:spcAft>
                          <a:spcPts val="0"/>
                        </a:spcAft>
                        <a:buClr>
                          <a:srgbClr val="008000"/>
                        </a:buClr>
                        <a:buSzPct val="150000"/>
                        <a:buFont typeface="Wingdings" charset="2"/>
                        <a:buChar char="ü"/>
                        <a:tabLst/>
                        <a:defRPr/>
                      </a:pPr>
                      <a:r>
                        <a:rPr kumimoji="0" lang="en-US" sz="1400" b="0" i="0" u="none" strike="noStrike" kern="0" cap="none" spc="0" normalizeH="0" baseline="0" noProof="0" dirty="0">
                          <a:ln>
                            <a:noFill/>
                          </a:ln>
                          <a:solidFill>
                            <a:srgbClr val="000000"/>
                          </a:solidFill>
                          <a:effectLst/>
                          <a:uLnTx/>
                          <a:uFillTx/>
                          <a:latin typeface="+mn-lt"/>
                          <a:ea typeface="+mn-ea"/>
                          <a:cs typeface="+mn-cs"/>
                          <a:sym typeface="Arial"/>
                        </a:rPr>
                        <a:t> </a:t>
                      </a:r>
                      <a:endParaRPr lang="en-US" sz="1400" dirty="0"/>
                    </a:p>
                    <a:p>
                      <a:r>
                        <a:rPr lang="en-US" sz="1200" dirty="0"/>
                        <a:t>2 competitive districts, 78% have 1-2</a:t>
                      </a:r>
                    </a:p>
                  </a:txBody>
                  <a:tcPr>
                    <a:lnB w="28575" cap="flat" cmpd="sng" algn="ctr">
                      <a:solidFill>
                        <a:scrgbClr r="0" g="0" b="0"/>
                      </a:solidFill>
                      <a:prstDash val="solid"/>
                      <a:round/>
                      <a:headEnd type="none" w="med" len="med"/>
                      <a:tailEnd type="none" w="med" len="med"/>
                    </a:lnB>
                  </a:tcPr>
                </a:tc>
                <a:tc>
                  <a:txBody>
                    <a:bodyPr/>
                    <a:lstStyle/>
                    <a:p>
                      <a:pPr marL="171450" marR="0" lvl="0" indent="-171450" algn="ctr" defTabSz="914400" rtl="0" eaLnBrk="1" fontAlgn="auto" latinLnBrk="0" hangingPunct="1">
                        <a:lnSpc>
                          <a:spcPct val="100000"/>
                        </a:lnSpc>
                        <a:spcBef>
                          <a:spcPts val="0"/>
                        </a:spcBef>
                        <a:spcAft>
                          <a:spcPts val="0"/>
                        </a:spcAft>
                        <a:buClr>
                          <a:srgbClr val="008000"/>
                        </a:buClr>
                        <a:buSzPct val="150000"/>
                        <a:buFont typeface="Wingdings" charset="2"/>
                        <a:buChar char="ü"/>
                        <a:tabLst/>
                        <a:defRPr/>
                      </a:pPr>
                      <a:r>
                        <a:rPr kumimoji="0" lang="en-US" sz="1200" b="0" i="0" u="none" strike="noStrike" kern="0" cap="none" spc="0" normalizeH="0" baseline="0" noProof="0" dirty="0">
                          <a:ln>
                            <a:noFill/>
                          </a:ln>
                          <a:solidFill>
                            <a:srgbClr val="000000"/>
                          </a:solidFill>
                          <a:effectLst/>
                          <a:uLnTx/>
                          <a:uFillTx/>
                          <a:latin typeface="+mn-lt"/>
                          <a:ea typeface="+mn-ea"/>
                          <a:cs typeface="+mn-cs"/>
                          <a:sym typeface="Arial"/>
                        </a:rPr>
                        <a:t> </a:t>
                      </a:r>
                      <a:endParaRPr lang="en-US" sz="1200" dirty="0"/>
                    </a:p>
                    <a:p>
                      <a:pPr marL="171450" indent="-171450">
                        <a:buFont typeface="Arial"/>
                        <a:buChar char="•"/>
                      </a:pPr>
                      <a:r>
                        <a:rPr lang="en-US" sz="1200" dirty="0"/>
                        <a:t>4 Black majority</a:t>
                      </a:r>
                      <a:r>
                        <a:rPr lang="en-US" sz="1200" baseline="0" dirty="0"/>
                        <a:t> districts (as expected)</a:t>
                      </a:r>
                      <a:endParaRPr lang="en-US" sz="1200" dirty="0"/>
                    </a:p>
                    <a:p>
                      <a:pPr marL="171450" indent="-171450">
                        <a:buFont typeface="Arial"/>
                        <a:buChar char="•"/>
                      </a:pPr>
                      <a:r>
                        <a:rPr lang="en-US" sz="1200" dirty="0"/>
                        <a:t>Slight</a:t>
                      </a:r>
                      <a:r>
                        <a:rPr lang="en-US" sz="1200" baseline="0" dirty="0"/>
                        <a:t> chance to create 1 opportunity district</a:t>
                      </a:r>
                      <a:endParaRPr lang="en-US" sz="1200" dirty="0"/>
                    </a:p>
                  </a:txBody>
                  <a:tcPr>
                    <a:lnR w="28575" cap="flat" cmpd="sng" algn="ctr">
                      <a:solidFill>
                        <a:scrgbClr r="0" g="0" b="0"/>
                      </a:solidFill>
                      <a:prstDash val="solid"/>
                      <a:round/>
                      <a:headEnd type="none" w="med" len="med"/>
                      <a:tailEnd type="none" w="med" len="med"/>
                    </a:lnR>
                    <a:lnB w="28575" cap="flat" cmpd="sng" algn="ctr">
                      <a:solidFill>
                        <a:scrgbClr r="0" g="0" b="0"/>
                      </a:solidFill>
                      <a:prstDash val="solid"/>
                      <a:round/>
                      <a:headEnd type="none" w="med" len="med"/>
                      <a:tailEnd type="none" w="med" len="med"/>
                    </a:lnB>
                  </a:tcPr>
                </a:tc>
                <a:tc>
                  <a:txBody>
                    <a:bodyPr/>
                    <a:lstStyle/>
                    <a:p>
                      <a:r>
                        <a:rPr lang="en-US" sz="1200" dirty="0"/>
                        <a:t>Mid-cycle</a:t>
                      </a:r>
                      <a:r>
                        <a:rPr lang="en-US" sz="1200" baseline="0" dirty="0"/>
                        <a:t> redistricting</a:t>
                      </a:r>
                    </a:p>
                    <a:p>
                      <a:endParaRPr lang="en-US" sz="1200" baseline="0" dirty="0"/>
                    </a:p>
                    <a:p>
                      <a:r>
                        <a:rPr lang="en-US" sz="1200" baseline="0" dirty="0"/>
                        <a:t>Demographic shift has increased competitiveness of 2011 map</a:t>
                      </a:r>
                      <a:endParaRPr lang="en-US" sz="1200"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B w="28575"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4" name="Group 3"/>
          <p:cNvGrpSpPr>
            <a:grpSpLocks noChangeAspect="1"/>
          </p:cNvGrpSpPr>
          <p:nvPr/>
        </p:nvGrpSpPr>
        <p:grpSpPr>
          <a:xfrm>
            <a:off x="8395230" y="4724128"/>
            <a:ext cx="748770" cy="990872"/>
            <a:chOff x="7265892" y="2765326"/>
            <a:chExt cx="1433853" cy="1865604"/>
          </a:xfrm>
        </p:grpSpPr>
        <p:pic>
          <p:nvPicPr>
            <p:cNvPr id="5" name="Google Shape;328;p15" descr="PGP logo.jpeg"/>
            <p:cNvPicPr preferRelativeResize="0"/>
            <p:nvPr/>
          </p:nvPicPr>
          <p:blipFill rotWithShape="1">
            <a:blip r:embed="rId3">
              <a:alphaModFix/>
            </a:blip>
            <a:srcRect b="43229"/>
            <a:stretch/>
          </p:blipFill>
          <p:spPr>
            <a:xfrm rot="16200000">
              <a:off x="7188365" y="3075246"/>
              <a:ext cx="1433853" cy="814014"/>
            </a:xfrm>
            <a:prstGeom prst="rect">
              <a:avLst/>
            </a:prstGeom>
            <a:noFill/>
            <a:ln>
              <a:noFill/>
            </a:ln>
          </p:spPr>
        </p:pic>
        <p:pic>
          <p:nvPicPr>
            <p:cNvPr id="6" name="Google Shape;328;p15" descr="PGP logo.jpeg"/>
            <p:cNvPicPr preferRelativeResize="0"/>
            <p:nvPr/>
          </p:nvPicPr>
          <p:blipFill rotWithShape="1">
            <a:blip r:embed="rId3">
              <a:alphaModFix/>
            </a:blip>
            <a:srcRect t="53414" b="13961"/>
            <a:stretch/>
          </p:blipFill>
          <p:spPr>
            <a:xfrm>
              <a:off x="7265892" y="4163125"/>
              <a:ext cx="1433853" cy="467805"/>
            </a:xfrm>
            <a:prstGeom prst="rect">
              <a:avLst/>
            </a:prstGeom>
            <a:noFill/>
            <a:ln>
              <a:noFill/>
            </a:ln>
          </p:spPr>
        </p:pic>
      </p:grpSp>
    </p:spTree>
    <p:extLst>
      <p:ext uri="{BB962C8B-B14F-4D97-AF65-F5344CB8AC3E}">
        <p14:creationId xmlns:p14="http://schemas.microsoft.com/office/powerpoint/2010/main" val="2709923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72"/>
          <p:cNvSpPr txBox="1">
            <a:spLocks noGrp="1"/>
          </p:cNvSpPr>
          <p:nvPr>
            <p:ph type="ctrTitle"/>
          </p:nvPr>
        </p:nvSpPr>
        <p:spPr>
          <a:xfrm>
            <a:off x="168322" y="228865"/>
            <a:ext cx="8734568" cy="771741"/>
          </a:xfrm>
        </p:spPr>
        <p:txBody>
          <a:bodyPr>
            <a:normAutofit fontScale="90000"/>
          </a:bodyPr>
          <a:lstStyle/>
          <a:p>
            <a:pPr lvl="0"/>
            <a:r>
              <a:rPr lang="en-US" dirty="0">
                <a:sym typeface="Franklin Gothic"/>
              </a:rPr>
              <a:t>FDGA / PGP benchmarks and map evaluation</a:t>
            </a:r>
          </a:p>
        </p:txBody>
      </p:sp>
      <p:sp>
        <p:nvSpPr>
          <p:cNvPr id="6" name="Text Placeholder 2"/>
          <p:cNvSpPr>
            <a:spLocks noGrp="1"/>
          </p:cNvSpPr>
          <p:nvPr>
            <p:ph type="body" sz="quarter" idx="4294967295"/>
          </p:nvPr>
        </p:nvSpPr>
        <p:spPr>
          <a:xfrm>
            <a:off x="598557" y="3675652"/>
            <a:ext cx="8185325" cy="1282362"/>
          </a:xfrm>
          <a:prstGeom prst="rect">
            <a:avLst/>
          </a:prstGeom>
        </p:spPr>
        <p:txBody>
          <a:bodyPr/>
          <a:lstStyle/>
          <a:p>
            <a:r>
              <a:rPr lang="en-US" sz="2400" dirty="0"/>
              <a:t>Benchmarks will use 2020 census data + 2018-2020/21 election data</a:t>
            </a:r>
          </a:p>
          <a:p>
            <a:r>
              <a:rPr lang="en-US" sz="2400" dirty="0"/>
              <a:t>Evaluation of maps released by legislature</a:t>
            </a:r>
          </a:p>
        </p:txBody>
      </p:sp>
      <p:graphicFrame>
        <p:nvGraphicFramePr>
          <p:cNvPr id="18" name="Table 17">
            <a:extLst>
              <a:ext uri="{FF2B5EF4-FFF2-40B4-BE49-F238E27FC236}">
                <a16:creationId xmlns:a16="http://schemas.microsoft.com/office/drawing/2014/main" id="{3F34B269-5811-4E1D-9B3E-1E62AA0D3C7F}"/>
              </a:ext>
            </a:extLst>
          </p:cNvPr>
          <p:cNvGraphicFramePr>
            <a:graphicFrameLocks noGrp="1"/>
          </p:cNvGraphicFramePr>
          <p:nvPr>
            <p:extLst>
              <p:ext uri="{D42A27DB-BD31-4B8C-83A1-F6EECF244321}">
                <p14:modId xmlns:p14="http://schemas.microsoft.com/office/powerpoint/2010/main" val="910899830"/>
              </p:ext>
            </p:extLst>
          </p:nvPr>
        </p:nvGraphicFramePr>
        <p:xfrm>
          <a:off x="756126" y="1279430"/>
          <a:ext cx="7517127" cy="2230120"/>
        </p:xfrm>
        <a:graphic>
          <a:graphicData uri="http://schemas.openxmlformats.org/drawingml/2006/table">
            <a:tbl>
              <a:tblPr firstRow="1" bandRow="1">
                <a:tableStyleId>{5C22544A-7EE6-4342-B048-85BDC9FD1C3A}</a:tableStyleId>
              </a:tblPr>
              <a:tblGrid>
                <a:gridCol w="978359">
                  <a:extLst>
                    <a:ext uri="{9D8B030D-6E8A-4147-A177-3AD203B41FA5}">
                      <a16:colId xmlns:a16="http://schemas.microsoft.com/office/drawing/2014/main" val="20000"/>
                    </a:ext>
                  </a:extLst>
                </a:gridCol>
                <a:gridCol w="2002172">
                  <a:extLst>
                    <a:ext uri="{9D8B030D-6E8A-4147-A177-3AD203B41FA5}">
                      <a16:colId xmlns:a16="http://schemas.microsoft.com/office/drawing/2014/main" val="20001"/>
                    </a:ext>
                  </a:extLst>
                </a:gridCol>
                <a:gridCol w="2002172">
                  <a:extLst>
                    <a:ext uri="{9D8B030D-6E8A-4147-A177-3AD203B41FA5}">
                      <a16:colId xmlns:a16="http://schemas.microsoft.com/office/drawing/2014/main" val="20002"/>
                    </a:ext>
                  </a:extLst>
                </a:gridCol>
                <a:gridCol w="2534424">
                  <a:extLst>
                    <a:ext uri="{9D8B030D-6E8A-4147-A177-3AD203B41FA5}">
                      <a16:colId xmlns:a16="http://schemas.microsoft.com/office/drawing/2014/main" val="20003"/>
                    </a:ext>
                  </a:extLst>
                </a:gridCol>
              </a:tblGrid>
              <a:tr h="370840">
                <a:tc rowSpan="2">
                  <a:txBody>
                    <a:bodyPr/>
                    <a:lstStyle/>
                    <a:p>
                      <a:endParaRPr lang="en-US" sz="1200" dirty="0"/>
                    </a:p>
                  </a:txBody>
                  <a:tcPr>
                    <a:lnR w="28575" cap="flat" cmpd="sng" algn="ctr">
                      <a:solidFill>
                        <a:scrgbClr r="0" g="0" b="0"/>
                      </a:solidFill>
                      <a:prstDash val="solid"/>
                      <a:round/>
                      <a:headEnd type="none" w="med" len="med"/>
                      <a:tailEnd type="none" w="med" len="med"/>
                    </a:lnR>
                    <a:lnB w="12700" cap="flat" cmpd="sng" algn="ctr">
                      <a:solidFill>
                        <a:srgbClr val="FFFFFF"/>
                      </a:solidFill>
                      <a:prstDash val="solid"/>
                      <a:round/>
                      <a:headEnd type="none" w="med" len="med"/>
                      <a:tailEnd type="none" w="med" len="med"/>
                    </a:lnB>
                    <a:noFill/>
                  </a:tcPr>
                </a:tc>
                <a:tc gridSpan="3">
                  <a:txBody>
                    <a:bodyPr/>
                    <a:lstStyle/>
                    <a:p>
                      <a:pPr algn="ctr"/>
                      <a:r>
                        <a:rPr lang="en-US" b="0" dirty="0"/>
                        <a:t>Benchmarks</a:t>
                      </a:r>
                      <a:r>
                        <a:rPr lang="en-US" b="0" baseline="0" dirty="0"/>
                        <a:t> / Fairness tests </a:t>
                      </a:r>
                    </a:p>
                    <a:p>
                      <a:pPr algn="ctr"/>
                      <a:r>
                        <a:rPr lang="en-US" sz="1200" b="0" baseline="0" dirty="0"/>
                        <a:t>(range of values based on final 2020 census data)</a:t>
                      </a:r>
                      <a:endParaRPr lang="en-US" sz="1200" b="0"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D3169"/>
                    </a:solidFill>
                  </a:tcPr>
                </a:tc>
                <a:tc hMerge="1">
                  <a:txBody>
                    <a:bodyPr/>
                    <a:lstStyle/>
                    <a:p>
                      <a:endParaRPr lang="en-US" dirty="0"/>
                    </a:p>
                  </a:txBody>
                  <a:tcPr>
                    <a:solidFill>
                      <a:schemeClr val="accent1"/>
                    </a:solidFill>
                  </a:tcPr>
                </a:tc>
                <a:tc hMerge="1">
                  <a:txBody>
                    <a:bodyPr/>
                    <a:lstStyle/>
                    <a:p>
                      <a:endParaRPr lang="en-US" dirty="0"/>
                    </a:p>
                  </a:txBody>
                  <a:tcPr/>
                </a:tc>
                <a:extLst>
                  <a:ext uri="{0D108BD9-81ED-4DB2-BD59-A6C34878D82A}">
                    <a16:rowId xmlns:a16="http://schemas.microsoft.com/office/drawing/2014/main" val="10000"/>
                  </a:ext>
                </a:extLst>
              </a:tr>
              <a:tr h="370840">
                <a:tc vMerge="1">
                  <a:txBody>
                    <a:bodyPr/>
                    <a:lstStyle/>
                    <a:p>
                      <a:endParaRPr lang="en-US" sz="1200" b="1" i="0" u="none" strike="noStrike" cap="none" dirty="0">
                        <a:solidFill>
                          <a:schemeClr val="bg1"/>
                        </a:solidFill>
                        <a:latin typeface="+mn-lt"/>
                        <a:ea typeface="+mn-ea"/>
                        <a:cs typeface="+mn-cs"/>
                        <a:sym typeface="Arial"/>
                      </a:endParaRPr>
                    </a:p>
                  </a:txBody>
                  <a:tcPr>
                    <a:lnR w="28575" cap="flat" cmpd="sng" algn="ctr">
                      <a:solidFill>
                        <a:scrgbClr r="0" g="0" b="0"/>
                      </a:solidFill>
                      <a:prstDash val="solid"/>
                      <a:round/>
                      <a:headEnd type="none" w="med" len="med"/>
                      <a:tailEnd type="none" w="med" len="med"/>
                    </a:lnR>
                    <a:solidFill>
                      <a:srgbClr val="7D3169"/>
                    </a:solidFill>
                  </a:tcPr>
                </a:tc>
                <a:tc>
                  <a:txBody>
                    <a:bodyPr/>
                    <a:lstStyle/>
                    <a:p>
                      <a:pPr algn="ctr"/>
                      <a:r>
                        <a:rPr lang="en-US" sz="1400" dirty="0">
                          <a:solidFill>
                            <a:schemeClr val="bg1"/>
                          </a:solidFill>
                        </a:rPr>
                        <a:t>Partisan</a:t>
                      </a:r>
                      <a:r>
                        <a:rPr lang="en-US" sz="1400" baseline="0" dirty="0">
                          <a:solidFill>
                            <a:schemeClr val="bg1"/>
                          </a:solidFill>
                        </a:rPr>
                        <a:t> balance</a:t>
                      </a:r>
                      <a:endParaRPr lang="en-US" sz="1400" dirty="0">
                        <a:solidFill>
                          <a:schemeClr val="bg1"/>
                        </a:solidFill>
                      </a:endParaRPr>
                    </a:p>
                  </a:txBody>
                  <a:tcPr>
                    <a:lnL w="28575" cap="flat" cmpd="sng" algn="ctr">
                      <a:solidFill>
                        <a:scrgbClr r="0" g="0" b="0"/>
                      </a:solidFill>
                      <a:prstDash val="solid"/>
                      <a:round/>
                      <a:headEnd type="none" w="med" len="med"/>
                      <a:tailEnd type="none" w="med" len="med"/>
                    </a:lnL>
                    <a:lnT w="12700" cap="flat" cmpd="sng" algn="ctr">
                      <a:solidFill>
                        <a:srgbClr val="FFFFFF"/>
                      </a:solidFill>
                      <a:prstDash val="solid"/>
                      <a:round/>
                      <a:headEnd type="none" w="med" len="med"/>
                      <a:tailEnd type="none" w="med" len="med"/>
                    </a:lnT>
                    <a:solidFill>
                      <a:srgbClr val="7D3169"/>
                    </a:solidFill>
                  </a:tcPr>
                </a:tc>
                <a:tc>
                  <a:txBody>
                    <a:bodyPr/>
                    <a:lstStyle/>
                    <a:p>
                      <a:pPr algn="ctr"/>
                      <a:r>
                        <a:rPr lang="en-US" sz="1400" dirty="0">
                          <a:solidFill>
                            <a:schemeClr val="bg1"/>
                          </a:solidFill>
                        </a:rPr>
                        <a:t>Competitive</a:t>
                      </a:r>
                      <a:r>
                        <a:rPr lang="en-US" sz="1400" baseline="0" dirty="0">
                          <a:solidFill>
                            <a:schemeClr val="bg1"/>
                          </a:solidFill>
                        </a:rPr>
                        <a:t> districts</a:t>
                      </a:r>
                      <a:endParaRPr lang="en-US" sz="1400" dirty="0">
                        <a:solidFill>
                          <a:schemeClr val="bg1"/>
                        </a:solidFill>
                      </a:endParaRPr>
                    </a:p>
                  </a:txBody>
                  <a:tcPr>
                    <a:lnT w="12700" cap="flat" cmpd="sng" algn="ctr">
                      <a:solidFill>
                        <a:srgbClr val="FFFFFF"/>
                      </a:solidFill>
                      <a:prstDash val="solid"/>
                      <a:round/>
                      <a:headEnd type="none" w="med" len="med"/>
                      <a:tailEnd type="none" w="med" len="med"/>
                    </a:lnT>
                    <a:solidFill>
                      <a:srgbClr val="7D3169"/>
                    </a:solidFill>
                  </a:tcPr>
                </a:tc>
                <a:tc>
                  <a:txBody>
                    <a:bodyPr/>
                    <a:lstStyle/>
                    <a:p>
                      <a:pPr algn="ctr"/>
                      <a:r>
                        <a:rPr lang="en-US" sz="1400" dirty="0">
                          <a:solidFill>
                            <a:schemeClr val="bg1"/>
                          </a:solidFill>
                        </a:rPr>
                        <a:t>Minority</a:t>
                      </a:r>
                      <a:r>
                        <a:rPr lang="en-US" sz="1400" baseline="0" dirty="0">
                          <a:solidFill>
                            <a:schemeClr val="bg1"/>
                          </a:solidFill>
                        </a:rPr>
                        <a:t> representation</a:t>
                      </a:r>
                      <a:endParaRPr lang="en-US" sz="1400" dirty="0">
                        <a:solidFill>
                          <a:schemeClr val="bg1"/>
                        </a:solidFill>
                      </a:endParaRPr>
                    </a:p>
                  </a:txBody>
                  <a:tcPr>
                    <a:lnR w="28575" cap="flat" cmpd="sng" algn="ctr">
                      <a:solidFill>
                        <a:scrgbClr r="0" g="0" b="0"/>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rgbClr val="7D3169"/>
                    </a:solidFill>
                  </a:tcPr>
                </a:tc>
                <a:extLst>
                  <a:ext uri="{0D108BD9-81ED-4DB2-BD59-A6C34878D82A}">
                    <a16:rowId xmlns:a16="http://schemas.microsoft.com/office/drawing/2014/main" val="10004"/>
                  </a:ext>
                </a:extLst>
              </a:tr>
              <a:tr h="370840">
                <a:tc>
                  <a:txBody>
                    <a:bodyPr/>
                    <a:lstStyle/>
                    <a:p>
                      <a:r>
                        <a:rPr lang="en-US" sz="1200" b="1" dirty="0"/>
                        <a:t>State</a:t>
                      </a:r>
                      <a:r>
                        <a:rPr lang="en-US" sz="1200" b="1" baseline="0" dirty="0"/>
                        <a:t> House</a:t>
                      </a:r>
                      <a:endParaRPr lang="en-US" sz="1200" b="1" dirty="0"/>
                    </a:p>
                  </a:txBody>
                  <a:tcPr>
                    <a:lnR w="28575" cap="flat" cmpd="sng" algn="ctr">
                      <a:solidFill>
                        <a:scrgbClr r="0" g="0" b="0"/>
                      </a:solidFill>
                      <a:prstDash val="solid"/>
                      <a:round/>
                      <a:headEnd type="none" w="med" len="med"/>
                      <a:tailEnd type="none" w="med" len="med"/>
                    </a:lnR>
                    <a:lnT w="12700" cap="flat" cmpd="sng" algn="ctr">
                      <a:solidFill>
                        <a:srgbClr val="FFFFFF"/>
                      </a:solidFill>
                      <a:prstDash val="solid"/>
                      <a:round/>
                      <a:headEnd type="none" w="med" len="med"/>
                      <a:tailEnd type="none" w="med" len="med"/>
                    </a:lnT>
                  </a:tcPr>
                </a:tc>
                <a:tc>
                  <a:txBody>
                    <a:bodyPr/>
                    <a:lstStyle/>
                    <a:p>
                      <a:r>
                        <a:rPr lang="en-US" sz="1200" dirty="0"/>
                        <a:t>Republicans:</a:t>
                      </a:r>
                      <a:r>
                        <a:rPr lang="en-US" sz="1200" baseline="0" dirty="0"/>
                        <a:t> W-X districts</a:t>
                      </a:r>
                    </a:p>
                    <a:p>
                      <a:r>
                        <a:rPr lang="en-US" sz="1200" baseline="0" dirty="0"/>
                        <a:t>Democrats: Y-Z districts</a:t>
                      </a:r>
                      <a:endParaRPr lang="en-US" sz="1200" dirty="0"/>
                    </a:p>
                  </a:txBody>
                  <a:tcPr>
                    <a:lnL w="28575" cap="flat" cmpd="sng" algn="ctr">
                      <a:solidFill>
                        <a:scrgbClr r="0" g="0" b="0"/>
                      </a:solidFill>
                      <a:prstDash val="solid"/>
                      <a:round/>
                      <a:headEnd type="none" w="med" len="med"/>
                      <a:tailEnd type="none" w="med" len="med"/>
                    </a:lnL>
                  </a:tcPr>
                </a:tc>
                <a:tc>
                  <a:txBody>
                    <a:bodyPr/>
                    <a:lstStyle/>
                    <a:p>
                      <a:pPr marL="0" indent="0" algn="ctr">
                        <a:buClr>
                          <a:srgbClr val="008000"/>
                        </a:buClr>
                        <a:buSzPct val="150000"/>
                        <a:buFont typeface="Wingdings" charset="2"/>
                        <a:buNone/>
                      </a:pPr>
                      <a:r>
                        <a:rPr lang="en-US" sz="1200" baseline="0" dirty="0"/>
                        <a:t>X-Y competitive districts</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
                          <a:srgbClr val="008000"/>
                        </a:buClr>
                        <a:buSzPct val="150000"/>
                        <a:buFont typeface="Wingdings" charset="2"/>
                        <a:buNone/>
                        <a:tabLst/>
                        <a:defRPr/>
                      </a:pPr>
                      <a:r>
                        <a:rPr kumimoji="0" lang="en-US" sz="1200" b="0" i="0" u="none" strike="noStrike" kern="0" cap="none" spc="0" normalizeH="0" baseline="0" noProof="0" dirty="0">
                          <a:ln>
                            <a:noFill/>
                          </a:ln>
                          <a:solidFill>
                            <a:srgbClr val="000000"/>
                          </a:solidFill>
                          <a:effectLst/>
                          <a:uLnTx/>
                          <a:uFillTx/>
                          <a:latin typeface="+mn-lt"/>
                          <a:ea typeface="+mn-ea"/>
                          <a:cs typeface="+mn-cs"/>
                          <a:sym typeface="Arial"/>
                        </a:rPr>
                        <a:t>W-X Majority-minority districts </a:t>
                      </a:r>
                    </a:p>
                    <a:p>
                      <a:pPr marL="0" marR="0" lvl="0" indent="0" algn="l" defTabSz="914400" rtl="0" eaLnBrk="1" fontAlgn="auto" latinLnBrk="0" hangingPunct="1">
                        <a:lnSpc>
                          <a:spcPct val="100000"/>
                        </a:lnSpc>
                        <a:spcBef>
                          <a:spcPts val="0"/>
                        </a:spcBef>
                        <a:spcAft>
                          <a:spcPts val="0"/>
                        </a:spcAft>
                        <a:buClr>
                          <a:srgbClr val="008000"/>
                        </a:buClr>
                        <a:buSzPct val="150000"/>
                        <a:buFont typeface="Wingdings" charset="2"/>
                        <a:buNone/>
                        <a:tabLst/>
                        <a:defRPr/>
                      </a:pPr>
                      <a:r>
                        <a:rPr kumimoji="0" lang="en-US" sz="1200" b="0" i="0" u="none" strike="noStrike" kern="0" cap="none" spc="0" normalizeH="0" baseline="0" noProof="0" dirty="0">
                          <a:ln>
                            <a:noFill/>
                          </a:ln>
                          <a:solidFill>
                            <a:srgbClr val="000000"/>
                          </a:solidFill>
                          <a:effectLst/>
                          <a:uLnTx/>
                          <a:uFillTx/>
                          <a:latin typeface="+mn-lt"/>
                          <a:ea typeface="+mn-ea"/>
                          <a:cs typeface="+mn-cs"/>
                          <a:sym typeface="Arial"/>
                        </a:rPr>
                        <a:t>Y-Z opportunity districts</a:t>
                      </a:r>
                      <a:endParaRPr lang="en-US" sz="1200" dirty="0"/>
                    </a:p>
                  </a:txBody>
                  <a:tcPr>
                    <a:lnR w="28575"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r>
                        <a:rPr lang="en-US" sz="1200" b="1" dirty="0"/>
                        <a:t>State</a:t>
                      </a:r>
                      <a:r>
                        <a:rPr lang="en-US" sz="1200" b="1" baseline="0" dirty="0"/>
                        <a:t> Senate</a:t>
                      </a:r>
                      <a:endParaRPr lang="en-US" sz="1200" b="1" dirty="0"/>
                    </a:p>
                  </a:txBody>
                  <a:tcPr>
                    <a:lnR w="28575" cap="flat" cmpd="sng" algn="ctr">
                      <a:solidFill>
                        <a:scrgbClr r="0" g="0" b="0"/>
                      </a:solidFill>
                      <a:prstDash val="solid"/>
                      <a:round/>
                      <a:headEnd type="none" w="med" len="med"/>
                      <a:tailEnd type="none" w="med" len="med"/>
                    </a:lnR>
                  </a:tcPr>
                </a:tc>
                <a:tc>
                  <a:txBody>
                    <a:bodyPr/>
                    <a:lstStyle/>
                    <a:p>
                      <a:r>
                        <a:rPr lang="en-US" sz="1200" dirty="0"/>
                        <a:t>Republicans:</a:t>
                      </a:r>
                      <a:r>
                        <a:rPr lang="en-US" sz="1200" baseline="0" dirty="0"/>
                        <a:t> W-X districts</a:t>
                      </a:r>
                    </a:p>
                    <a:p>
                      <a:r>
                        <a:rPr lang="en-US" sz="1200" baseline="0" dirty="0"/>
                        <a:t>Democrats: Y-Z districts</a:t>
                      </a:r>
                      <a:endParaRPr lang="en-US" sz="1200" dirty="0"/>
                    </a:p>
                  </a:txBody>
                  <a:tcPr>
                    <a:lnL w="28575" cap="flat" cmpd="sng" algn="ctr">
                      <a:solidFill>
                        <a:scrgbClr r="0" g="0" b="0"/>
                      </a:solidFill>
                      <a:prstDash val="solid"/>
                      <a:round/>
                      <a:headEnd type="none" w="med" len="med"/>
                      <a:tailEnd type="none" w="med" len="med"/>
                    </a:lnL>
                  </a:tcPr>
                </a:tc>
                <a:tc>
                  <a:txBody>
                    <a:bodyPr/>
                    <a:lstStyle/>
                    <a:p>
                      <a:pPr marL="0" indent="0" algn="ctr">
                        <a:buClr>
                          <a:srgbClr val="008000"/>
                        </a:buClr>
                        <a:buSzPct val="150000"/>
                        <a:buFont typeface="Wingdings" charset="2"/>
                        <a:buNone/>
                      </a:pPr>
                      <a:r>
                        <a:rPr lang="en-US" sz="1200" baseline="0" dirty="0"/>
                        <a:t>X-Y competitive districts</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
                          <a:srgbClr val="008000"/>
                        </a:buClr>
                        <a:buSzPct val="150000"/>
                        <a:buFont typeface="Wingdings" charset="2"/>
                        <a:buNone/>
                        <a:tabLst/>
                        <a:defRPr/>
                      </a:pPr>
                      <a:r>
                        <a:rPr kumimoji="0" lang="en-US" sz="1200" b="0" i="0" u="none" strike="noStrike" kern="0" cap="none" spc="0" normalizeH="0" baseline="0" noProof="0" dirty="0">
                          <a:ln>
                            <a:noFill/>
                          </a:ln>
                          <a:solidFill>
                            <a:srgbClr val="000000"/>
                          </a:solidFill>
                          <a:effectLst/>
                          <a:uLnTx/>
                          <a:uFillTx/>
                          <a:latin typeface="+mn-lt"/>
                          <a:ea typeface="+mn-ea"/>
                          <a:cs typeface="+mn-cs"/>
                          <a:sym typeface="Arial"/>
                        </a:rPr>
                        <a:t>W-X Majority-minority districts </a:t>
                      </a:r>
                    </a:p>
                    <a:p>
                      <a:pPr marL="0" marR="0" lvl="0" indent="0" algn="l" defTabSz="914400" rtl="0" eaLnBrk="1" fontAlgn="auto" latinLnBrk="0" hangingPunct="1">
                        <a:lnSpc>
                          <a:spcPct val="100000"/>
                        </a:lnSpc>
                        <a:spcBef>
                          <a:spcPts val="0"/>
                        </a:spcBef>
                        <a:spcAft>
                          <a:spcPts val="0"/>
                        </a:spcAft>
                        <a:buClr>
                          <a:srgbClr val="008000"/>
                        </a:buClr>
                        <a:buSzPct val="150000"/>
                        <a:buFont typeface="Wingdings" charset="2"/>
                        <a:buNone/>
                        <a:tabLst/>
                        <a:defRPr/>
                      </a:pPr>
                      <a:r>
                        <a:rPr kumimoji="0" lang="en-US" sz="1200" b="0" i="0" u="none" strike="noStrike" kern="0" cap="none" spc="0" normalizeH="0" baseline="0" noProof="0" dirty="0">
                          <a:ln>
                            <a:noFill/>
                          </a:ln>
                          <a:solidFill>
                            <a:srgbClr val="000000"/>
                          </a:solidFill>
                          <a:effectLst/>
                          <a:uLnTx/>
                          <a:uFillTx/>
                          <a:latin typeface="+mn-lt"/>
                          <a:ea typeface="+mn-ea"/>
                          <a:cs typeface="+mn-cs"/>
                          <a:sym typeface="Arial"/>
                        </a:rPr>
                        <a:t>Y-Z opportunity districts</a:t>
                      </a:r>
                      <a:endParaRPr lang="en-US" sz="1200" dirty="0"/>
                    </a:p>
                  </a:txBody>
                  <a:tcPr>
                    <a:lnR w="28575"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r>
                        <a:rPr lang="en-US" sz="1200" b="1" dirty="0"/>
                        <a:t>Congress</a:t>
                      </a:r>
                    </a:p>
                  </a:txBody>
                  <a:tcPr>
                    <a:lnR w="28575" cap="flat" cmpd="sng" algn="ctr">
                      <a:solidFill>
                        <a:scrgbClr r="0" g="0" b="0"/>
                      </a:solidFill>
                      <a:prstDash val="solid"/>
                      <a:round/>
                      <a:headEnd type="none" w="med" len="med"/>
                      <a:tailEnd type="none" w="med" len="med"/>
                    </a:lnR>
                  </a:tcPr>
                </a:tc>
                <a:tc>
                  <a:txBody>
                    <a:bodyPr/>
                    <a:lstStyle/>
                    <a:p>
                      <a:r>
                        <a:rPr lang="en-US" sz="1200" dirty="0"/>
                        <a:t>Republicans:</a:t>
                      </a:r>
                      <a:r>
                        <a:rPr lang="en-US" sz="1200" baseline="0" dirty="0"/>
                        <a:t> W-X districts</a:t>
                      </a:r>
                    </a:p>
                    <a:p>
                      <a:r>
                        <a:rPr lang="en-US" sz="1200" baseline="0" dirty="0"/>
                        <a:t>Democrats: Y-Z districts</a:t>
                      </a:r>
                      <a:endParaRPr lang="en-US" sz="1200" dirty="0"/>
                    </a:p>
                  </a:txBody>
                  <a:tcPr>
                    <a:lnL w="28575" cap="flat" cmpd="sng" algn="ctr">
                      <a:solidFill>
                        <a:scrgbClr r="0" g="0" b="0"/>
                      </a:solidFill>
                      <a:prstDash val="solid"/>
                      <a:round/>
                      <a:headEnd type="none" w="med" len="med"/>
                      <a:tailEnd type="none" w="med" len="med"/>
                    </a:lnL>
                    <a:lnB w="28575" cap="flat" cmpd="sng" algn="ctr">
                      <a:solidFill>
                        <a:scrgbClr r="0" g="0" b="0"/>
                      </a:solidFill>
                      <a:prstDash val="solid"/>
                      <a:round/>
                      <a:headEnd type="none" w="med" len="med"/>
                      <a:tailEnd type="none" w="med" len="med"/>
                    </a:lnB>
                  </a:tcPr>
                </a:tc>
                <a:tc>
                  <a:txBody>
                    <a:bodyPr/>
                    <a:lstStyle/>
                    <a:p>
                      <a:pPr marL="0" indent="0" algn="ctr">
                        <a:buClr>
                          <a:srgbClr val="008000"/>
                        </a:buClr>
                        <a:buSzPct val="150000"/>
                        <a:buFont typeface="Wingdings" charset="2"/>
                        <a:buNone/>
                      </a:pPr>
                      <a:r>
                        <a:rPr lang="en-US" sz="1200" baseline="0" dirty="0"/>
                        <a:t>X-Y competitive districts</a:t>
                      </a:r>
                      <a:endParaRPr lang="en-US" sz="1200" dirty="0"/>
                    </a:p>
                  </a:txBody>
                  <a:tcPr>
                    <a:lnB w="28575"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8000"/>
                        </a:buClr>
                        <a:buSzPct val="150000"/>
                        <a:buFont typeface="Wingdings" charset="2"/>
                        <a:buNone/>
                        <a:tabLst/>
                        <a:defRPr/>
                      </a:pPr>
                      <a:r>
                        <a:rPr kumimoji="0" lang="en-US" sz="1200" b="0" i="0" u="none" strike="noStrike" kern="0" cap="none" spc="0" normalizeH="0" baseline="0" noProof="0" dirty="0">
                          <a:ln>
                            <a:noFill/>
                          </a:ln>
                          <a:solidFill>
                            <a:srgbClr val="000000"/>
                          </a:solidFill>
                          <a:effectLst/>
                          <a:uLnTx/>
                          <a:uFillTx/>
                          <a:latin typeface="+mn-lt"/>
                          <a:ea typeface="+mn-ea"/>
                          <a:cs typeface="+mn-cs"/>
                          <a:sym typeface="Arial"/>
                        </a:rPr>
                        <a:t>W-X Majority-minority districts </a:t>
                      </a:r>
                    </a:p>
                    <a:p>
                      <a:pPr marL="0" marR="0" lvl="0" indent="0" algn="l" defTabSz="914400" rtl="0" eaLnBrk="1" fontAlgn="auto" latinLnBrk="0" hangingPunct="1">
                        <a:lnSpc>
                          <a:spcPct val="100000"/>
                        </a:lnSpc>
                        <a:spcBef>
                          <a:spcPts val="0"/>
                        </a:spcBef>
                        <a:spcAft>
                          <a:spcPts val="0"/>
                        </a:spcAft>
                        <a:buClr>
                          <a:srgbClr val="008000"/>
                        </a:buClr>
                        <a:buSzPct val="150000"/>
                        <a:buFont typeface="Wingdings" charset="2"/>
                        <a:buNone/>
                        <a:tabLst/>
                        <a:defRPr/>
                      </a:pPr>
                      <a:r>
                        <a:rPr kumimoji="0" lang="en-US" sz="1200" b="0" i="0" u="none" strike="noStrike" kern="0" cap="none" spc="0" normalizeH="0" baseline="0" noProof="0" dirty="0">
                          <a:ln>
                            <a:noFill/>
                          </a:ln>
                          <a:solidFill>
                            <a:srgbClr val="000000"/>
                          </a:solidFill>
                          <a:effectLst/>
                          <a:uLnTx/>
                          <a:uFillTx/>
                          <a:latin typeface="+mn-lt"/>
                          <a:ea typeface="+mn-ea"/>
                          <a:cs typeface="+mn-cs"/>
                          <a:sym typeface="Arial"/>
                        </a:rPr>
                        <a:t>Y-Z opportunity districts</a:t>
                      </a:r>
                      <a:endParaRPr lang="en-US" sz="1200" dirty="0"/>
                    </a:p>
                  </a:txBody>
                  <a:tcPr>
                    <a:lnR w="28575" cap="flat" cmpd="sng" algn="ctr">
                      <a:solidFill>
                        <a:scrgbClr r="0" g="0" b="0"/>
                      </a:solidFill>
                      <a:prstDash val="solid"/>
                      <a:round/>
                      <a:headEnd type="none" w="med" len="med"/>
                      <a:tailEnd type="none" w="med" len="med"/>
                    </a:lnR>
                    <a:lnB w="28575"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7" name="Group 6"/>
          <p:cNvGrpSpPr>
            <a:grpSpLocks noChangeAspect="1"/>
          </p:cNvGrpSpPr>
          <p:nvPr/>
        </p:nvGrpSpPr>
        <p:grpSpPr>
          <a:xfrm>
            <a:off x="8091062" y="4347308"/>
            <a:ext cx="940416" cy="1244483"/>
            <a:chOff x="7265892" y="2765326"/>
            <a:chExt cx="1433853" cy="1865604"/>
          </a:xfrm>
        </p:grpSpPr>
        <p:pic>
          <p:nvPicPr>
            <p:cNvPr id="8" name="Google Shape;328;p15" descr="PGP logo.jpeg"/>
            <p:cNvPicPr preferRelativeResize="0"/>
            <p:nvPr/>
          </p:nvPicPr>
          <p:blipFill rotWithShape="1">
            <a:blip r:embed="rId3">
              <a:alphaModFix/>
            </a:blip>
            <a:srcRect b="43229"/>
            <a:stretch/>
          </p:blipFill>
          <p:spPr>
            <a:xfrm rot="16200000">
              <a:off x="7188365" y="3075246"/>
              <a:ext cx="1433853" cy="814014"/>
            </a:xfrm>
            <a:prstGeom prst="rect">
              <a:avLst/>
            </a:prstGeom>
            <a:noFill/>
            <a:ln>
              <a:noFill/>
            </a:ln>
          </p:spPr>
        </p:pic>
        <p:pic>
          <p:nvPicPr>
            <p:cNvPr id="9" name="Google Shape;328;p15" descr="PGP logo.jpeg"/>
            <p:cNvPicPr preferRelativeResize="0"/>
            <p:nvPr/>
          </p:nvPicPr>
          <p:blipFill rotWithShape="1">
            <a:blip r:embed="rId3">
              <a:alphaModFix/>
            </a:blip>
            <a:srcRect t="53414" b="13961"/>
            <a:stretch/>
          </p:blipFill>
          <p:spPr>
            <a:xfrm>
              <a:off x="7265892" y="4163125"/>
              <a:ext cx="1433853" cy="467805"/>
            </a:xfrm>
            <a:prstGeom prst="rect">
              <a:avLst/>
            </a:prstGeom>
            <a:noFill/>
            <a:ln>
              <a:noFill/>
            </a:ln>
          </p:spPr>
        </p:pic>
      </p:grpSp>
    </p:spTree>
    <p:extLst>
      <p:ext uri="{BB962C8B-B14F-4D97-AF65-F5344CB8AC3E}">
        <p14:creationId xmlns:p14="http://schemas.microsoft.com/office/powerpoint/2010/main" val="2092265405"/>
      </p:ext>
    </p:extLst>
  </p:cSld>
  <p:clrMapOvr>
    <a:masterClrMapping/>
  </p:clrMapOvr>
</p:sld>
</file>

<file path=ppt/theme/theme1.xml><?xml version="1.0" encoding="utf-8"?>
<a:theme xmlns:a="http://schemas.openxmlformats.org/drawingml/2006/main" name="Office Them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2063</TotalTime>
  <Words>993</Words>
  <Application>Microsoft Office PowerPoint</Application>
  <PresentationFormat>On-screen Show (16:10)</PresentationFormat>
  <Paragraphs>165</Paragraphs>
  <Slides>11</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Helvetica Neue</vt:lpstr>
      <vt:lpstr>Cambria</vt:lpstr>
      <vt:lpstr>Arial</vt:lpstr>
      <vt:lpstr>Wingdings</vt:lpstr>
      <vt:lpstr>Roboto</vt:lpstr>
      <vt:lpstr>Calibri</vt:lpstr>
      <vt:lpstr>Franklin Gothic</vt:lpstr>
      <vt:lpstr>Office Theme</vt:lpstr>
      <vt:lpstr>Achieving Fair Maps in Georgia</vt:lpstr>
      <vt:lpstr>About Fair Districts GA</vt:lpstr>
      <vt:lpstr>About Princeton Gerrymandering Project</vt:lpstr>
      <vt:lpstr>What do we mean by fair maps?</vt:lpstr>
      <vt:lpstr>State House: Partisan Advantage  </vt:lpstr>
      <vt:lpstr>Creating Fairness Benchmarks Using Computer Simulated Maps</vt:lpstr>
      <vt:lpstr>Benchmark example: Partisan balance in a 52-district map</vt:lpstr>
      <vt:lpstr>Benchmarks and map evaluation  2010-2020 historical view of current maps</vt:lpstr>
      <vt:lpstr>FDGA / PGP benchmarks and map evaluation</vt:lpstr>
      <vt:lpstr>Why Should We Adopt Independent Benchmarks?</vt:lpstr>
      <vt:lpstr>Fair Districts GA and Princeton as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Fair Districts GA Introduction  and 2021 Plan</dc:title>
  <dc:creator>Kenneth Lawler</dc:creator>
  <cp:lastModifiedBy>Janet Grant</cp:lastModifiedBy>
  <cp:revision>49</cp:revision>
  <dcterms:created xsi:type="dcterms:W3CDTF">2019-08-08T18:09:34Z</dcterms:created>
  <dcterms:modified xsi:type="dcterms:W3CDTF">2021-08-29T20:33:46Z</dcterms:modified>
</cp:coreProperties>
</file>